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267" r:id="rId2"/>
    <p:sldId id="256" r:id="rId3"/>
    <p:sldId id="268" r:id="rId4"/>
    <p:sldId id="269" r:id="rId5"/>
    <p:sldId id="271" r:id="rId6"/>
    <p:sldId id="272" r:id="rId7"/>
    <p:sldId id="273" r:id="rId8"/>
    <p:sldId id="284" r:id="rId9"/>
    <p:sldId id="285" r:id="rId10"/>
    <p:sldId id="282" r:id="rId11"/>
    <p:sldId id="274" r:id="rId12"/>
    <p:sldId id="283" r:id="rId13"/>
    <p:sldId id="275" r:id="rId14"/>
    <p:sldId id="276" r:id="rId15"/>
    <p:sldId id="277" r:id="rId16"/>
    <p:sldId id="280" r:id="rId17"/>
    <p:sldId id="270" r:id="rId18"/>
    <p:sldId id="278" r:id="rId19"/>
    <p:sldId id="279" r:id="rId20"/>
    <p:sldId id="281"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EE20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142" y="-8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4117CA-25CC-4822-BB2E-ABF8EC916F19}" type="datetimeFigureOut">
              <a:rPr lang="ru-RU" smtClean="0"/>
              <a:pPr/>
              <a:t>26.08.2013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499C8-618B-4420-8065-75621CE833FB}" type="slidenum">
              <a:rPr lang="ru-RU" smtClean="0"/>
              <a:pPr/>
              <a:t>‹#›</a:t>
            </a:fld>
            <a:endParaRPr lang="ru-RU"/>
          </a:p>
        </p:txBody>
      </p:sp>
    </p:spTree>
    <p:extLst>
      <p:ext uri="{BB962C8B-B14F-4D97-AF65-F5344CB8AC3E}">
        <p14:creationId xmlns:p14="http://schemas.microsoft.com/office/powerpoint/2010/main" xmlns="" val="348187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70499C8-618B-4420-8065-75621CE833FB}" type="slidenum">
              <a:rPr lang="ru-RU" smtClean="0"/>
              <a:pPr/>
              <a:t>6</a:t>
            </a:fld>
            <a:endParaRPr lang="ru-RU"/>
          </a:p>
        </p:txBody>
      </p:sp>
    </p:spTree>
    <p:extLst>
      <p:ext uri="{BB962C8B-B14F-4D97-AF65-F5344CB8AC3E}">
        <p14:creationId xmlns:p14="http://schemas.microsoft.com/office/powerpoint/2010/main" xmlns="" val="106518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26.08.2013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26.08.2013</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974632"/>
          </a:xfrm>
          <a:prstGeom prst="rect">
            <a:avLst/>
          </a:prstGeom>
        </p:spPr>
      </p:pic>
      <p:sp>
        <p:nvSpPr>
          <p:cNvPr id="3" name="TextBox 2"/>
          <p:cNvSpPr txBox="1"/>
          <p:nvPr/>
        </p:nvSpPr>
        <p:spPr>
          <a:xfrm>
            <a:off x="1375109" y="0"/>
            <a:ext cx="6813212" cy="1015663"/>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tt-RU" sz="6000" b="1" i="1" dirty="0" smtClean="0">
                <a:solidFill>
                  <a:srgbClr val="FFFF00"/>
                </a:solidFill>
              </a:rPr>
              <a:t>Керкәле чишмэлэре</a:t>
            </a:r>
            <a:endParaRPr lang="ru-RU" sz="6000" b="1" i="1" dirty="0">
              <a:solidFill>
                <a:srgbClr val="FFFF00"/>
              </a:solidFill>
            </a:endParaRPr>
          </a:p>
        </p:txBody>
      </p:sp>
      <p:sp>
        <p:nvSpPr>
          <p:cNvPr id="4" name="Прямоугольник 3"/>
          <p:cNvSpPr/>
          <p:nvPr/>
        </p:nvSpPr>
        <p:spPr>
          <a:xfrm>
            <a:off x="-22840" y="5343416"/>
            <a:ext cx="4427984"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tt-RU" dirty="0">
                <a:solidFill>
                  <a:srgbClr val="000000"/>
                </a:solidFill>
                <a:latin typeface="verdana"/>
              </a:rPr>
              <a:t> </a:t>
            </a:r>
            <a:r>
              <a:rPr lang="tt-RU" sz="2000" dirty="0" smtClean="0">
                <a:solidFill>
                  <a:srgbClr val="000000"/>
                </a:solidFill>
                <a:latin typeface="verdana"/>
              </a:rPr>
              <a:t>Чишмәләр </a:t>
            </a:r>
            <a:r>
              <a:rPr lang="tt-RU" sz="2000" dirty="0">
                <a:solidFill>
                  <a:srgbClr val="000000"/>
                </a:solidFill>
                <a:latin typeface="verdana"/>
              </a:rPr>
              <a:t>иле син, </a:t>
            </a:r>
            <a:r>
              <a:rPr lang="tt-RU" sz="2000" dirty="0" smtClean="0">
                <a:solidFill>
                  <a:srgbClr val="000000"/>
                </a:solidFill>
                <a:latin typeface="verdana"/>
              </a:rPr>
              <a:t>Туган як!</a:t>
            </a:r>
          </a:p>
          <a:p>
            <a:r>
              <a:rPr lang="tt-RU" sz="2000" dirty="0">
                <a:solidFill>
                  <a:srgbClr val="000000"/>
                </a:solidFill>
                <a:latin typeface="verdana"/>
              </a:rPr>
              <a:t> </a:t>
            </a:r>
            <a:r>
              <a:rPr lang="tt-RU" sz="2000" dirty="0" smtClean="0">
                <a:solidFill>
                  <a:srgbClr val="000000"/>
                </a:solidFill>
                <a:latin typeface="verdana"/>
              </a:rPr>
              <a:t>Еракка китмәгез </a:t>
            </a:r>
            <a:r>
              <a:rPr lang="tt-RU" sz="2000" dirty="0">
                <a:solidFill>
                  <a:srgbClr val="000000"/>
                </a:solidFill>
                <a:latin typeface="verdana"/>
              </a:rPr>
              <a:t>су сорап.</a:t>
            </a:r>
          </a:p>
          <a:p>
            <a:r>
              <a:rPr lang="tt-RU" sz="2000" dirty="0">
                <a:solidFill>
                  <a:srgbClr val="000000"/>
                </a:solidFill>
                <a:latin typeface="verdana"/>
              </a:rPr>
              <a:t> </a:t>
            </a:r>
            <a:r>
              <a:rPr lang="tt-RU" sz="2000" dirty="0" smtClean="0">
                <a:solidFill>
                  <a:srgbClr val="000000"/>
                </a:solidFill>
                <a:latin typeface="verdana"/>
              </a:rPr>
              <a:t>Бу </a:t>
            </a:r>
            <a:r>
              <a:rPr lang="tt-RU" sz="2000" dirty="0">
                <a:solidFill>
                  <a:srgbClr val="000000"/>
                </a:solidFill>
                <a:latin typeface="verdana"/>
              </a:rPr>
              <a:t>җирдә таулардан көй </a:t>
            </a:r>
            <a:r>
              <a:rPr lang="tt-RU" sz="2000" dirty="0" smtClean="0">
                <a:solidFill>
                  <a:srgbClr val="000000"/>
                </a:solidFill>
                <a:latin typeface="verdana"/>
              </a:rPr>
              <a:t>алып,</a:t>
            </a:r>
          </a:p>
          <a:p>
            <a:r>
              <a:rPr lang="tt-RU" sz="2000" dirty="0" smtClean="0">
                <a:solidFill>
                  <a:srgbClr val="000000"/>
                </a:solidFill>
                <a:latin typeface="verdana"/>
              </a:rPr>
              <a:t> Чишмәләр яшиләр чылтырап...             (</a:t>
            </a:r>
            <a:r>
              <a:rPr lang="tt-RU" sz="2000" dirty="0">
                <a:solidFill>
                  <a:srgbClr val="000000"/>
                </a:solidFill>
                <a:latin typeface="verdana"/>
              </a:rPr>
              <a:t>Ә.Исхаков)</a:t>
            </a:r>
            <a:endParaRPr lang="tt-RU" sz="2000" b="0" i="0" dirty="0">
              <a:solidFill>
                <a:srgbClr val="000000"/>
              </a:solidFill>
              <a:effectLst/>
              <a:latin typeface="verdana"/>
            </a:endParaRPr>
          </a:p>
        </p:txBody>
      </p:sp>
      <p:sp>
        <p:nvSpPr>
          <p:cNvPr id="5" name="TextBox 4"/>
          <p:cNvSpPr txBox="1"/>
          <p:nvPr/>
        </p:nvSpPr>
        <p:spPr>
          <a:xfrm>
            <a:off x="3059832" y="1844824"/>
            <a:ext cx="6084168" cy="1077218"/>
          </a:xfrm>
          <a:prstGeom prst="rect">
            <a:avLst/>
          </a:prstGeom>
          <a:noFill/>
        </p:spPr>
        <p:txBody>
          <a:bodyPr wrap="square" rtlCol="0">
            <a:spAutoFit/>
          </a:bodyPr>
          <a:lstStyle/>
          <a:p>
            <a:r>
              <a:rPr lang="ru-RU" sz="3200" smtClean="0"/>
              <a:t>Оештырды:Гульнара</a:t>
            </a:r>
            <a:r>
              <a:rPr lang="ru-RU" sz="3200" dirty="0" smtClean="0"/>
              <a:t> Муратова</a:t>
            </a:r>
            <a:endParaRPr lang="ru-RU" sz="3200" dirty="0" smtClean="0"/>
          </a:p>
          <a:p>
            <a:r>
              <a:rPr lang="ru-RU" sz="3200" dirty="0" err="1" smtClean="0"/>
              <a:t>Төзеде</a:t>
            </a:r>
            <a:r>
              <a:rPr lang="ru-RU" sz="3200" dirty="0" err="1" smtClean="0"/>
              <a:t> </a:t>
            </a:r>
            <a:r>
              <a:rPr lang="ru-RU" sz="3200" dirty="0" smtClean="0"/>
              <a:t>:Юнусова </a:t>
            </a:r>
            <a:r>
              <a:rPr lang="ru-RU" sz="3200" dirty="0" err="1" smtClean="0"/>
              <a:t>Викторпия</a:t>
            </a:r>
            <a:endParaRPr lang="ru-RU" sz="3200" dirty="0"/>
          </a:p>
        </p:txBody>
      </p:sp>
    </p:spTree>
    <p:extLst>
      <p:ext uri="{BB962C8B-B14F-4D97-AF65-F5344CB8AC3E}">
        <p14:creationId xmlns:p14="http://schemas.microsoft.com/office/powerpoint/2010/main" xmlns="" val="83376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36192" y="332656"/>
            <a:ext cx="4067944" cy="5909310"/>
          </a:xfrm>
          <a:prstGeom prst="rect">
            <a:avLst/>
          </a:prstGeom>
        </p:spPr>
        <p:txBody>
          <a:bodyPr wrap="square">
            <a:spAutoFit/>
          </a:bodyPr>
          <a:lstStyle/>
          <a:p>
            <a:r>
              <a:rPr lang="ru-RU" dirty="0"/>
              <a:t> </a:t>
            </a:r>
            <a:r>
              <a:rPr lang="ru-RU" sz="2000" dirty="0" err="1" smtClean="0"/>
              <a:t>Г.Афзал</a:t>
            </a:r>
            <a:endParaRPr lang="ru-RU" sz="2000" dirty="0" smtClean="0"/>
          </a:p>
          <a:p>
            <a:endParaRPr lang="ru-RU" sz="2000" dirty="0"/>
          </a:p>
          <a:p>
            <a:r>
              <a:rPr lang="ru-RU" sz="2000" dirty="0"/>
              <a:t> "</a:t>
            </a:r>
            <a:r>
              <a:rPr lang="ru-RU" sz="2000" dirty="0" err="1"/>
              <a:t>Чишмә</a:t>
            </a:r>
            <a:r>
              <a:rPr lang="ru-RU" sz="2000" dirty="0"/>
              <a:t> </a:t>
            </a:r>
            <a:r>
              <a:rPr lang="ru-RU" sz="2000" dirty="0" err="1"/>
              <a:t>башы</a:t>
            </a:r>
            <a:r>
              <a:rPr lang="ru-RU" sz="2000" dirty="0"/>
              <a:t>”</a:t>
            </a:r>
          </a:p>
          <a:p>
            <a:r>
              <a:rPr lang="ru-RU" sz="2000" dirty="0"/>
              <a:t> </a:t>
            </a:r>
          </a:p>
          <a:p>
            <a:r>
              <a:rPr lang="ru-RU" sz="2000" dirty="0" err="1"/>
              <a:t>Бер</a:t>
            </a:r>
            <a:r>
              <a:rPr lang="ru-RU" sz="2000" dirty="0"/>
              <a:t> </a:t>
            </a:r>
            <a:r>
              <a:rPr lang="ru-RU" sz="2000" dirty="0" err="1"/>
              <a:t>эсседән</a:t>
            </a:r>
            <a:r>
              <a:rPr lang="ru-RU" sz="2000" dirty="0"/>
              <a:t> </a:t>
            </a:r>
            <a:r>
              <a:rPr lang="ru-RU" sz="2000" dirty="0" err="1" smtClean="0"/>
              <a:t>качып,бер</a:t>
            </a:r>
            <a:r>
              <a:rPr lang="ru-RU" sz="2000" dirty="0" smtClean="0"/>
              <a:t> </a:t>
            </a:r>
            <a:r>
              <a:rPr lang="ru-RU" sz="2000" dirty="0" err="1"/>
              <a:t>суыктан</a:t>
            </a:r>
            <a:r>
              <a:rPr lang="ru-RU" sz="2000" dirty="0"/>
              <a:t>,</a:t>
            </a:r>
          </a:p>
          <a:p>
            <a:r>
              <a:rPr lang="ru-RU" sz="2000" dirty="0" err="1"/>
              <a:t>Кыргыйлыктан</a:t>
            </a:r>
            <a:r>
              <a:rPr lang="ru-RU" sz="2000" dirty="0"/>
              <a:t> </a:t>
            </a:r>
            <a:r>
              <a:rPr lang="ru-RU" sz="2000" dirty="0" err="1"/>
              <a:t>җаннар</a:t>
            </a:r>
            <a:r>
              <a:rPr lang="ru-RU" sz="2000" dirty="0"/>
              <a:t> </a:t>
            </a:r>
            <a:r>
              <a:rPr lang="ru-RU" sz="2000" dirty="0" err="1"/>
              <a:t>көйгәндәр</a:t>
            </a:r>
            <a:endParaRPr lang="ru-RU" sz="2000" dirty="0"/>
          </a:p>
          <a:p>
            <a:r>
              <a:rPr lang="ru-RU" sz="2000" dirty="0"/>
              <a:t>Тау </a:t>
            </a:r>
            <a:r>
              <a:rPr lang="ru-RU" sz="2000" dirty="0" err="1"/>
              <a:t>астыннан</a:t>
            </a:r>
            <a:r>
              <a:rPr lang="ru-RU" sz="2000" dirty="0"/>
              <a:t> </a:t>
            </a:r>
            <a:r>
              <a:rPr lang="ru-RU" sz="2000" dirty="0" err="1"/>
              <a:t>чишмә</a:t>
            </a:r>
            <a:r>
              <a:rPr lang="ru-RU" sz="2000" dirty="0"/>
              <a:t> </a:t>
            </a:r>
            <a:r>
              <a:rPr lang="ru-RU" sz="2000" dirty="0" err="1"/>
              <a:t>тибеп</a:t>
            </a:r>
            <a:r>
              <a:rPr lang="ru-RU" sz="2000" dirty="0"/>
              <a:t> </a:t>
            </a:r>
            <a:r>
              <a:rPr lang="ru-RU" sz="2000" dirty="0" err="1"/>
              <a:t>чыккан</a:t>
            </a:r>
            <a:r>
              <a:rPr lang="ru-RU" sz="2000" dirty="0"/>
              <a:t>,</a:t>
            </a:r>
          </a:p>
          <a:p>
            <a:r>
              <a:rPr lang="ru-RU" sz="2000" dirty="0" err="1"/>
              <a:t>Бер</a:t>
            </a:r>
            <a:r>
              <a:rPr lang="ru-RU" sz="2000" dirty="0"/>
              <a:t> </a:t>
            </a:r>
            <a:r>
              <a:rPr lang="ru-RU" sz="2000" dirty="0" err="1"/>
              <a:t>яхшылык</a:t>
            </a:r>
            <a:r>
              <a:rPr lang="ru-RU" sz="2000" dirty="0"/>
              <a:t> </a:t>
            </a:r>
            <a:r>
              <a:rPr lang="ru-RU" sz="2000" dirty="0" err="1"/>
              <a:t>булсын</a:t>
            </a:r>
            <a:r>
              <a:rPr lang="ru-RU" sz="2000" dirty="0"/>
              <a:t> </a:t>
            </a:r>
            <a:r>
              <a:rPr lang="ru-RU" sz="2000" dirty="0" err="1"/>
              <a:t>дигәндәр</a:t>
            </a:r>
            <a:r>
              <a:rPr lang="ru-RU" sz="2000" dirty="0" smtClean="0"/>
              <a:t>.</a:t>
            </a:r>
          </a:p>
          <a:p>
            <a:endParaRPr lang="ru-RU" sz="2000" dirty="0"/>
          </a:p>
          <a:p>
            <a:r>
              <a:rPr lang="ru-RU" sz="2000" dirty="0"/>
              <a:t>Тау </a:t>
            </a:r>
            <a:r>
              <a:rPr lang="ru-RU" sz="2000" dirty="0" err="1"/>
              <a:t>итәген</a:t>
            </a:r>
            <a:r>
              <a:rPr lang="ru-RU" sz="2000" dirty="0"/>
              <a:t> </a:t>
            </a:r>
            <a:r>
              <a:rPr lang="ru-RU" sz="2000" dirty="0" err="1"/>
              <a:t>ярып</a:t>
            </a:r>
            <a:r>
              <a:rPr lang="ru-RU" sz="2000" dirty="0"/>
              <a:t> </a:t>
            </a:r>
            <a:r>
              <a:rPr lang="ru-RU" sz="2000" dirty="0" err="1"/>
              <a:t>чишмә</a:t>
            </a:r>
            <a:r>
              <a:rPr lang="ru-RU" sz="2000" dirty="0"/>
              <a:t> </a:t>
            </a:r>
            <a:r>
              <a:rPr lang="ru-RU" sz="2000" dirty="0" err="1"/>
              <a:t>типкән</a:t>
            </a:r>
            <a:r>
              <a:rPr lang="ru-RU" sz="2000" dirty="0"/>
              <a:t>,</a:t>
            </a:r>
          </a:p>
          <a:p>
            <a:r>
              <a:rPr lang="ru-RU" sz="2000" dirty="0" err="1"/>
              <a:t>Салкын</a:t>
            </a:r>
            <a:r>
              <a:rPr lang="ru-RU" sz="2000" dirty="0"/>
              <a:t> </a:t>
            </a:r>
            <a:r>
              <a:rPr lang="ru-RU" sz="2000" dirty="0" err="1"/>
              <a:t>гына</a:t>
            </a:r>
            <a:r>
              <a:rPr lang="ru-RU" sz="2000" dirty="0"/>
              <a:t> </a:t>
            </a:r>
            <a:r>
              <a:rPr lang="ru-RU" sz="2000" dirty="0" err="1"/>
              <a:t>суы</a:t>
            </a:r>
            <a:r>
              <a:rPr lang="ru-RU" sz="2000" dirty="0"/>
              <a:t> </a:t>
            </a:r>
            <a:r>
              <a:rPr lang="ru-RU" sz="2000" dirty="0" err="1"/>
              <a:t>саф</a:t>
            </a:r>
            <a:r>
              <a:rPr lang="ru-RU" sz="2000" dirty="0"/>
              <a:t> </a:t>
            </a:r>
            <a:r>
              <a:rPr lang="ru-RU" sz="2000" dirty="0" err="1"/>
              <a:t>көмеш</a:t>
            </a:r>
            <a:endParaRPr lang="ru-RU" sz="2000" dirty="0"/>
          </a:p>
          <a:p>
            <a:r>
              <a:rPr lang="ru-RU" sz="2000" dirty="0" err="1"/>
              <a:t>Челтер</a:t>
            </a:r>
            <a:r>
              <a:rPr lang="ru-RU" sz="2000" dirty="0"/>
              <a:t>- </a:t>
            </a:r>
            <a:r>
              <a:rPr lang="ru-RU" sz="2000" dirty="0" err="1"/>
              <a:t>челер</a:t>
            </a:r>
            <a:r>
              <a:rPr lang="ru-RU" sz="2000" dirty="0"/>
              <a:t> </a:t>
            </a:r>
            <a:r>
              <a:rPr lang="ru-RU" sz="2000" dirty="0" err="1"/>
              <a:t>итеп</a:t>
            </a:r>
            <a:r>
              <a:rPr lang="ru-RU" sz="2000" dirty="0"/>
              <a:t> </a:t>
            </a:r>
            <a:r>
              <a:rPr lang="ru-RU" sz="2000" dirty="0" err="1"/>
              <a:t>агып</a:t>
            </a:r>
            <a:r>
              <a:rPr lang="ru-RU" sz="2000" dirty="0"/>
              <a:t> </a:t>
            </a:r>
            <a:r>
              <a:rPr lang="ru-RU" sz="2000" dirty="0" err="1"/>
              <a:t>киткән</a:t>
            </a:r>
            <a:r>
              <a:rPr lang="ru-RU" sz="2000" dirty="0"/>
              <a:t>,</a:t>
            </a:r>
          </a:p>
          <a:p>
            <a:r>
              <a:rPr lang="ru-RU" sz="2000" dirty="0" err="1"/>
              <a:t>Дөнья</a:t>
            </a:r>
            <a:r>
              <a:rPr lang="ru-RU" sz="2000" dirty="0"/>
              <a:t> </a:t>
            </a:r>
            <a:r>
              <a:rPr lang="ru-RU" sz="2000" dirty="0" err="1"/>
              <a:t>буйлап</a:t>
            </a:r>
            <a:r>
              <a:rPr lang="ru-RU" sz="2000" dirty="0"/>
              <a:t> </a:t>
            </a:r>
            <a:r>
              <a:rPr lang="ru-RU" sz="2000" dirty="0" err="1"/>
              <a:t>киткән</a:t>
            </a:r>
            <a:r>
              <a:rPr lang="ru-RU" sz="2000" dirty="0"/>
              <a:t> </a:t>
            </a:r>
            <a:r>
              <a:rPr lang="ru-RU" sz="2000" dirty="0" err="1"/>
              <a:t>саф</a:t>
            </a:r>
            <a:r>
              <a:rPr lang="ru-RU" sz="2000" dirty="0"/>
              <a:t> </a:t>
            </a:r>
            <a:r>
              <a:rPr lang="ru-RU" sz="2000" dirty="0" err="1"/>
              <a:t>килеш</a:t>
            </a:r>
            <a:r>
              <a:rPr lang="ru-RU" sz="2000" dirty="0" smtClean="0"/>
              <a:t>.</a:t>
            </a:r>
          </a:p>
          <a:p>
            <a:endParaRPr lang="ru-RU" sz="2000" dirty="0"/>
          </a:p>
          <a:p>
            <a:r>
              <a:rPr lang="ru-RU" sz="2000" dirty="0" err="1"/>
              <a:t>Анда</a:t>
            </a:r>
            <a:r>
              <a:rPr lang="ru-RU" sz="2000" dirty="0"/>
              <a:t> </a:t>
            </a:r>
            <a:r>
              <a:rPr lang="ru-RU" sz="2000" dirty="0" err="1"/>
              <a:t>килеп</a:t>
            </a:r>
            <a:r>
              <a:rPr lang="ru-RU" sz="2000" dirty="0"/>
              <a:t> намаз </a:t>
            </a:r>
            <a:r>
              <a:rPr lang="ru-RU" sz="2000" dirty="0" err="1"/>
              <a:t>укыганнар</a:t>
            </a:r>
            <a:endParaRPr lang="ru-RU" sz="2000" dirty="0"/>
          </a:p>
          <a:p>
            <a:r>
              <a:rPr lang="ru-RU" sz="2000" dirty="0" err="1"/>
              <a:t>Мосафирлар</a:t>
            </a:r>
            <a:r>
              <a:rPr lang="ru-RU" sz="2000" dirty="0"/>
              <a:t> дога </a:t>
            </a:r>
            <a:r>
              <a:rPr lang="ru-RU" sz="2000" dirty="0" err="1"/>
              <a:t>кылганнар</a:t>
            </a:r>
            <a:r>
              <a:rPr lang="ru-RU" sz="2000" dirty="0"/>
              <a:t>.</a:t>
            </a:r>
          </a:p>
          <a:p>
            <a:r>
              <a:rPr lang="ru-RU" sz="2000" dirty="0" err="1"/>
              <a:t>Чишмә</a:t>
            </a:r>
            <a:r>
              <a:rPr lang="ru-RU" sz="2000" dirty="0"/>
              <a:t> </a:t>
            </a:r>
            <a:r>
              <a:rPr lang="ru-RU" sz="2000" dirty="0" err="1"/>
              <a:t>башы</a:t>
            </a:r>
            <a:r>
              <a:rPr lang="ru-RU" sz="2000" dirty="0"/>
              <a:t>- </a:t>
            </a:r>
            <a:r>
              <a:rPr lang="ru-RU" sz="2000" dirty="0" err="1"/>
              <a:t>изге</a:t>
            </a:r>
            <a:r>
              <a:rPr lang="ru-RU" sz="2000" dirty="0"/>
              <a:t> </a:t>
            </a:r>
            <a:r>
              <a:rPr lang="ru-RU" sz="2000" dirty="0" err="1"/>
              <a:t>урын</a:t>
            </a:r>
            <a:r>
              <a:rPr lang="ru-RU" sz="2000" dirty="0"/>
              <a:t> </a:t>
            </a:r>
            <a:r>
              <a:rPr lang="ru-RU" sz="2000" dirty="0" err="1"/>
              <a:t>диеп</a:t>
            </a:r>
            <a:endParaRPr lang="ru-RU" sz="2000" dirty="0"/>
          </a:p>
          <a:p>
            <a:r>
              <a:rPr lang="ru-RU" sz="2000" dirty="0" err="1"/>
              <a:t>Тәсбих</a:t>
            </a:r>
            <a:r>
              <a:rPr lang="ru-RU" sz="2000" dirty="0"/>
              <a:t> </a:t>
            </a:r>
            <a:r>
              <a:rPr lang="ru-RU" sz="2000" dirty="0" err="1"/>
              <a:t>әйтеп</a:t>
            </a:r>
            <a:r>
              <a:rPr lang="ru-RU" sz="2000" dirty="0"/>
              <a:t> </a:t>
            </a:r>
            <a:r>
              <a:rPr lang="ru-RU" sz="2000" dirty="0" err="1"/>
              <a:t>торган</a:t>
            </a:r>
            <a:r>
              <a:rPr lang="ru-RU" sz="2000" dirty="0"/>
              <a:t> </a:t>
            </a:r>
            <a:r>
              <a:rPr lang="ru-RU" sz="2000" dirty="0" err="1"/>
              <a:t>урманнар</a:t>
            </a:r>
            <a:r>
              <a:rPr lang="ru-RU" sz="2000" dirty="0"/>
              <a:t>.</a:t>
            </a:r>
          </a:p>
          <a:p>
            <a:r>
              <a:rPr lang="ru-RU" dirty="0"/>
              <a:t>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4932040" cy="6858000"/>
          </a:xfrm>
          <a:prstGeom prst="rect">
            <a:avLst/>
          </a:prstGeom>
        </p:spPr>
      </p:pic>
    </p:spTree>
    <p:extLst>
      <p:ext uri="{BB962C8B-B14F-4D97-AF65-F5344CB8AC3E}">
        <p14:creationId xmlns:p14="http://schemas.microsoft.com/office/powerpoint/2010/main" xmlns="" val="2644355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94" y="0"/>
            <a:ext cx="9176274" cy="830997"/>
          </a:xfrm>
          <a:prstGeom prst="rect">
            <a:avLst/>
          </a:prstGeom>
          <a:noFill/>
        </p:spPr>
        <p:txBody>
          <a:bodyPr wrap="square" rtlCol="0">
            <a:spAutoFit/>
          </a:bodyPr>
          <a:lstStyle/>
          <a:p>
            <a:r>
              <a:rPr lang="tt-RU" sz="2400" dirty="0" smtClean="0"/>
              <a:t>Шулай ук Керкәле авылында коелар да күп:”Югары оч”коесы,</a:t>
            </a:r>
          </a:p>
          <a:p>
            <a:r>
              <a:rPr lang="tt-RU" sz="2400" dirty="0" smtClean="0"/>
              <a:t>”Әтәч” коесы,”Төбәк” коесы, Наратлы күл чишмәсе.</a:t>
            </a:r>
            <a:endParaRPr lang="ru-RU" sz="2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88025" y="908720"/>
            <a:ext cx="4388249" cy="594672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08720"/>
            <a:ext cx="4788025" cy="5912443"/>
          </a:xfrm>
          <a:prstGeom prst="rect">
            <a:avLst/>
          </a:prstGeom>
        </p:spPr>
      </p:pic>
    </p:spTree>
    <p:extLst>
      <p:ext uri="{BB962C8B-B14F-4D97-AF65-F5344CB8AC3E}">
        <p14:creationId xmlns:p14="http://schemas.microsoft.com/office/powerpoint/2010/main" xmlns="" val="2494720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xmlns="" val="0"/>
              </a:ext>
            </a:extLst>
          </a:blip>
          <a:srcRect t="13073"/>
          <a:stretch/>
        </p:blipFill>
        <p:spPr>
          <a:xfrm rot="5400000">
            <a:off x="3533232" y="1214832"/>
            <a:ext cx="6825600" cy="4395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71601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976119" y="6302380"/>
            <a:ext cx="1939826" cy="523220"/>
          </a:xfrm>
          <a:prstGeom prst="rect">
            <a:avLst/>
          </a:prstGeom>
          <a:noFill/>
        </p:spPr>
        <p:txBody>
          <a:bodyPr wrap="none" rtlCol="0">
            <a:spAutoFit/>
          </a:bodyPr>
          <a:lstStyle/>
          <a:p>
            <a:r>
              <a:rPr lang="tt-RU" sz="2800" dirty="0" smtClean="0"/>
              <a:t>Әтәч коесы</a:t>
            </a:r>
            <a:endParaRPr lang="ru-RU" sz="2800" dirty="0"/>
          </a:p>
        </p:txBody>
      </p:sp>
      <p:sp>
        <p:nvSpPr>
          <p:cNvPr id="6" name="TextBox 5"/>
          <p:cNvSpPr txBox="1"/>
          <p:nvPr/>
        </p:nvSpPr>
        <p:spPr>
          <a:xfrm>
            <a:off x="971600" y="47168"/>
            <a:ext cx="2501775" cy="523220"/>
          </a:xfrm>
          <a:prstGeom prst="rect">
            <a:avLst/>
          </a:prstGeom>
          <a:noFill/>
        </p:spPr>
        <p:txBody>
          <a:bodyPr wrap="none" rtlCol="0">
            <a:spAutoFit/>
          </a:bodyPr>
          <a:lstStyle/>
          <a:p>
            <a:r>
              <a:rPr lang="tt-RU" sz="2800" dirty="0" smtClean="0"/>
              <a:t>Керкәле авылы</a:t>
            </a:r>
            <a:endParaRPr lang="ru-RU" sz="2800" dirty="0"/>
          </a:p>
        </p:txBody>
      </p:sp>
    </p:spTree>
    <p:extLst>
      <p:ext uri="{BB962C8B-B14F-4D97-AF65-F5344CB8AC3E}">
        <p14:creationId xmlns:p14="http://schemas.microsoft.com/office/powerpoint/2010/main" xmlns="" val="372431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0_425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23184" y="980728"/>
            <a:ext cx="4977259" cy="5923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80728"/>
            <a:ext cx="4139952" cy="5949064"/>
          </a:xfrm>
          <a:prstGeom prst="rect">
            <a:avLst/>
          </a:prstGeom>
          <a:ln>
            <a:noFill/>
          </a:ln>
          <a:effectLst>
            <a:softEdge rad="112500"/>
          </a:effectLst>
        </p:spPr>
      </p:pic>
      <p:sp>
        <p:nvSpPr>
          <p:cNvPr id="4" name="TextBox 3"/>
          <p:cNvSpPr txBox="1"/>
          <p:nvPr/>
        </p:nvSpPr>
        <p:spPr>
          <a:xfrm>
            <a:off x="0" y="0"/>
            <a:ext cx="9144000" cy="954107"/>
          </a:xfrm>
          <a:prstGeom prst="rect">
            <a:avLst/>
          </a:prstGeom>
          <a:noFill/>
        </p:spPr>
        <p:txBody>
          <a:bodyPr wrap="square" rtlCol="0">
            <a:spAutoFit/>
          </a:bodyPr>
          <a:lstStyle/>
          <a:p>
            <a:pPr algn="ctr"/>
            <a:r>
              <a:rPr lang="tt-RU" sz="2800" dirty="0" smtClean="0"/>
              <a:t>Сугышлы авылы ягыннан килгәндә,тау кырыенда</a:t>
            </a:r>
          </a:p>
          <a:p>
            <a:pPr algn="ctr"/>
            <a:r>
              <a:rPr lang="tt-RU" sz="2800" dirty="0" smtClean="0"/>
              <a:t>Тактакуш чишмәләре күренә.</a:t>
            </a:r>
            <a:endParaRPr lang="ru-RU" sz="2800" dirty="0"/>
          </a:p>
        </p:txBody>
      </p:sp>
      <p:sp>
        <p:nvSpPr>
          <p:cNvPr id="6" name="TextBox 5"/>
          <p:cNvSpPr txBox="1"/>
          <p:nvPr/>
        </p:nvSpPr>
        <p:spPr>
          <a:xfrm>
            <a:off x="846664" y="1142707"/>
            <a:ext cx="215456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tt-RU" dirty="0" smtClean="0"/>
              <a:t>“Самовар” чишмәсе</a:t>
            </a:r>
            <a:endParaRPr lang="ru-RU" dirty="0"/>
          </a:p>
        </p:txBody>
      </p:sp>
      <p:sp>
        <p:nvSpPr>
          <p:cNvPr id="7" name="TextBox 6"/>
          <p:cNvSpPr txBox="1"/>
          <p:nvPr/>
        </p:nvSpPr>
        <p:spPr>
          <a:xfrm>
            <a:off x="5690394" y="1142707"/>
            <a:ext cx="1929952"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tt-RU" dirty="0" smtClean="0"/>
              <a:t>“Әкият“ чишмәсе</a:t>
            </a:r>
            <a:endParaRPr lang="ru-RU" dirty="0"/>
          </a:p>
        </p:txBody>
      </p:sp>
    </p:spTree>
    <p:extLst>
      <p:ext uri="{BB962C8B-B14F-4D97-AF65-F5344CB8AC3E}">
        <p14:creationId xmlns:p14="http://schemas.microsoft.com/office/powerpoint/2010/main" xmlns="" val="1662226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0" y="1569660"/>
            <a:ext cx="3641616" cy="528834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40300" y="1569660"/>
            <a:ext cx="6660232" cy="5288340"/>
          </a:xfrm>
          <a:prstGeom prst="rect">
            <a:avLst/>
          </a:prstGeom>
        </p:spPr>
      </p:pic>
      <p:sp>
        <p:nvSpPr>
          <p:cNvPr id="5" name="TextBox 4"/>
          <p:cNvSpPr txBox="1"/>
          <p:nvPr/>
        </p:nvSpPr>
        <p:spPr>
          <a:xfrm>
            <a:off x="-5720" y="0"/>
            <a:ext cx="9206252"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tt-RU" sz="2400" b="1" dirty="0" smtClean="0">
                <a:solidFill>
                  <a:schemeClr val="accent1">
                    <a:lumMod val="75000"/>
                  </a:schemeClr>
                </a:solidFill>
              </a:rPr>
              <a:t>Аның иң гүзәле- “Әкият”чишмәсе.Монда чыннан да әкияттәге сыман : кошлар сайрый,челтер-челтер көмеш сулы чишмә ага,егет курайда уйный,ә чибәр кыз кувшин алып суга килгән.Аның кырыенда “Самовар” чишмәсе дә бар.</a:t>
            </a:r>
            <a:endParaRPr lang="ru-RU" sz="2400" b="1" dirty="0">
              <a:solidFill>
                <a:schemeClr val="accent1">
                  <a:lumMod val="75000"/>
                </a:schemeClr>
              </a:solidFill>
            </a:endParaRPr>
          </a:p>
        </p:txBody>
      </p:sp>
    </p:spTree>
    <p:extLst>
      <p:ext uri="{BB962C8B-B14F-4D97-AF65-F5344CB8AC3E}">
        <p14:creationId xmlns:p14="http://schemas.microsoft.com/office/powerpoint/2010/main" xmlns="" val="448712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903568" y="-1363000"/>
            <a:ext cx="7336864" cy="9144000"/>
          </a:xfrm>
          <a:prstGeom prst="rect">
            <a:avLst/>
          </a:prstGeom>
        </p:spPr>
      </p:pic>
      <p:sp>
        <p:nvSpPr>
          <p:cNvPr id="4" name="TextBox 3"/>
          <p:cNvSpPr txBox="1"/>
          <p:nvPr/>
        </p:nvSpPr>
        <p:spPr>
          <a:xfrm>
            <a:off x="18296" y="-459433"/>
            <a:ext cx="5148269"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tt-RU" dirty="0" smtClean="0"/>
              <a:t>Самовар борыныннан сап-салкын, шифалы су ага.</a:t>
            </a:r>
            <a:endParaRPr lang="ru-RU" dirty="0"/>
          </a:p>
        </p:txBody>
      </p:sp>
    </p:spTree>
    <p:extLst>
      <p:ext uri="{BB962C8B-B14F-4D97-AF65-F5344CB8AC3E}">
        <p14:creationId xmlns:p14="http://schemas.microsoft.com/office/powerpoint/2010/main" xmlns="" val="886427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4716016" cy="6858000"/>
          </a:xfrm>
          <a:prstGeom prst="rect">
            <a:avLst/>
          </a:prstGeom>
        </p:spPr>
      </p:pic>
      <p:sp>
        <p:nvSpPr>
          <p:cNvPr id="3" name="Прямоугольник 2"/>
          <p:cNvSpPr/>
          <p:nvPr/>
        </p:nvSpPr>
        <p:spPr>
          <a:xfrm>
            <a:off x="7600" y="-17904"/>
            <a:ext cx="3628296" cy="563231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t-RU" sz="1800" b="1" i="1" u="none" strike="noStrike" kern="0" cap="none" spc="0" normalizeH="0" baseline="0" noProof="0" dirty="0" smtClean="0">
                <a:ln>
                  <a:noFill/>
                </a:ln>
                <a:effectLst/>
                <a:uLnTx/>
                <a:uFillTx/>
                <a:latin typeface="Arial"/>
                <a:ea typeface="+mj-ea"/>
                <a:cs typeface="+mj-cs"/>
              </a:rPr>
              <a:t>Тау астыннан шаулап чыга</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Көмештәй чишмәләре.</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Чишмәгә суга киләләр</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Керкәле чибәрләре.</a:t>
            </a:r>
            <a:endParaRPr lang="tt-RU" b="1" i="1" kern="0" dirty="0">
              <a:latin typeface="Aria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tt-RU" sz="1800" b="1" i="1" u="none" strike="noStrike" kern="0" cap="none" spc="0" normalizeH="0" baseline="0" noProof="0" dirty="0" smtClean="0">
                <a:ln>
                  <a:noFill/>
                </a:ln>
                <a:effectLst/>
                <a:uLnTx/>
                <a:uFillTx/>
                <a:latin typeface="Arial"/>
                <a:ea typeface="+mj-ea"/>
                <a:cs typeface="+mj-cs"/>
              </a:rPr>
              <a:t>                                      Чишмәләре, чишмәләре</a:t>
            </a:r>
            <a:r>
              <a:rPr kumimoji="0" lang="tt-RU" sz="1400" b="1" i="1" u="none" strike="noStrike" kern="0" cap="none" spc="0" normalizeH="0" baseline="0" noProof="0" dirty="0" smtClean="0">
                <a:ln>
                  <a:noFill/>
                </a:ln>
                <a:effectLst/>
                <a:uLnTx/>
                <a:uFillTx/>
                <a:latin typeface="Arial"/>
                <a:ea typeface="+mj-ea"/>
                <a:cs typeface="+mj-cs"/>
              </a:rPr>
              <a:t/>
            </a:r>
            <a:br>
              <a:rPr kumimoji="0" lang="tt-RU" sz="14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Суын эчәсе килә</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Шунда үскән бер чибәргә</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Серем чишәсем килә.</a:t>
            </a:r>
          </a:p>
          <a:p>
            <a:pPr marL="0" marR="0" lvl="0" indent="0" defTabSz="914400" eaLnBrk="1" fontAlgn="auto" latinLnBrk="0" hangingPunct="1">
              <a:lnSpc>
                <a:spcPct val="100000"/>
              </a:lnSpc>
              <a:spcBef>
                <a:spcPts val="0"/>
              </a:spcBef>
              <a:spcAft>
                <a:spcPts val="0"/>
              </a:spcAft>
              <a:buClrTx/>
              <a:buSzTx/>
              <a:buFontTx/>
              <a:buNone/>
              <a:tabLst/>
              <a:defRPr/>
            </a:pPr>
            <a:r>
              <a:rPr kumimoji="0" lang="tt-RU" sz="1800" b="1" i="1" u="none" strike="noStrike" kern="0" cap="none" spc="0" normalizeH="0" baseline="0" noProof="0" dirty="0" smtClean="0">
                <a:ln>
                  <a:noFill/>
                </a:ln>
                <a:solidFill>
                  <a:schemeClr val="bg1"/>
                </a:solidFill>
                <a:effectLst/>
                <a:uLnTx/>
                <a:uFillTx/>
                <a:latin typeface="Arial"/>
                <a:ea typeface="+mj-ea"/>
                <a:cs typeface="+mj-cs"/>
              </a:rPr>
              <a:t/>
            </a:r>
            <a:br>
              <a:rPr kumimoji="0" lang="tt-RU" sz="1800" b="1" i="1" u="none" strike="noStrike" kern="0" cap="none" spc="0" normalizeH="0" baseline="0" noProof="0" dirty="0" smtClean="0">
                <a:ln>
                  <a:noFill/>
                </a:ln>
                <a:solidFill>
                  <a:schemeClr val="bg1"/>
                </a:solidFill>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Язлар җиткәч ал гөлләргә </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Күмелә тау башлары.</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Күргәч тә көйдереп ала</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 Сихерле карашлары</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                                          Авылыбызның уңганнары</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Хезмәттә ут уйнатыр.</a:t>
            </a:r>
            <a:br>
              <a:rPr kumimoji="0" lang="tt-RU" sz="1800" b="1" i="1" u="none" strike="noStrike" kern="0" cap="none" spc="0" normalizeH="0" baseline="0" noProof="0" dirty="0" smtClean="0">
                <a:ln>
                  <a:noFill/>
                </a:ln>
                <a:effectLst/>
                <a:uLnTx/>
                <a:uFillTx/>
                <a:latin typeface="Arial"/>
                <a:ea typeface="+mj-ea"/>
                <a:cs typeface="+mj-cs"/>
              </a:rPr>
            </a:br>
            <a:r>
              <a:rPr kumimoji="0" lang="tt-RU" sz="1800" b="1" i="1" u="none" strike="noStrike" kern="0" cap="none" spc="0" normalizeH="0" baseline="0" noProof="0" dirty="0" smtClean="0">
                <a:ln>
                  <a:noFill/>
                </a:ln>
                <a:effectLst/>
                <a:uLnTx/>
                <a:uFillTx/>
                <a:latin typeface="Arial"/>
                <a:ea typeface="+mj-ea"/>
                <a:cs typeface="+mj-cs"/>
              </a:rPr>
              <a:t>Керкәленең киләчәге                                  Бүгенгесеннән матур .</a:t>
            </a:r>
            <a:endParaRPr kumimoji="0" lang="ru-RU" sz="1800" b="1" i="0" u="none" strike="noStrike" kern="0" cap="none" spc="0" normalizeH="0" baseline="0" noProof="0" dirty="0" smtClean="0">
              <a:ln>
                <a:noFill/>
              </a:ln>
              <a:effectLst/>
              <a:uLnTx/>
              <a:uFillTx/>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5" y="1136"/>
            <a:ext cx="4448161" cy="6856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59355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4880" y="66720"/>
            <a:ext cx="8064896"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t-RU" sz="3600" b="0" i="0" u="none" strike="noStrike" kern="0" cap="none" spc="0" normalizeH="0" baseline="0" noProof="0" dirty="0" smtClean="0">
                <a:ln>
                  <a:noFill/>
                </a:ln>
                <a:solidFill>
                  <a:srgbClr val="000000"/>
                </a:solidFill>
                <a:effectLst/>
                <a:uLnTx/>
                <a:uFillTx/>
                <a:latin typeface="Arial"/>
                <a:ea typeface="+mj-ea"/>
                <a:cs typeface="+mj-cs"/>
              </a:rPr>
              <a:t>Байлыгыбыз һәм күңел сафлыгыбыз</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3" name="Picture 7" descr="100_424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834971"/>
            <a:ext cx="8730716" cy="37830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11596" y="4715875"/>
            <a:ext cx="9126252" cy="2142125"/>
          </a:xfrm>
          <a:prstGeom prst="rect">
            <a:avLst/>
          </a:prstGeom>
        </p:spPr>
        <p:txBody>
          <a:bodyPr wrap="square">
            <a:spAutoFit/>
          </a:bodyPr>
          <a:lstStyle/>
          <a:p>
            <a:pPr marR="0" lvl="0" defTabSz="914400" eaLnBrk="1" fontAlgn="base" latinLnBrk="0" hangingPunct="1">
              <a:lnSpc>
                <a:spcPct val="100000"/>
              </a:lnSpc>
              <a:spcBef>
                <a:spcPct val="20000"/>
              </a:spcBef>
              <a:spcAft>
                <a:spcPct val="0"/>
              </a:spcAft>
              <a:buClrTx/>
              <a:buSzTx/>
              <a:tabLst/>
              <a:defRPr/>
            </a:pPr>
            <a:r>
              <a:rPr kumimoji="0" lang="tt-RU" b="0" i="0" u="none" strike="noStrike" kern="0" cap="none" spc="0" normalizeH="0" baseline="0" noProof="0" dirty="0" smtClean="0">
                <a:ln>
                  <a:noFill/>
                </a:ln>
                <a:solidFill>
                  <a:srgbClr val="000000"/>
                </a:solidFill>
                <a:effectLst/>
                <a:uLnTx/>
                <a:uFillTx/>
                <a:latin typeface="Arial"/>
              </a:rPr>
              <a:t>Авылны  чыгып бераз</a:t>
            </a:r>
            <a:r>
              <a:rPr kumimoji="0" lang="tt-RU" b="0" i="0" u="none" strike="noStrike" kern="0" cap="none" spc="0" normalizeH="0" noProof="0" dirty="0" smtClean="0">
                <a:ln>
                  <a:noFill/>
                </a:ln>
                <a:solidFill>
                  <a:srgbClr val="000000"/>
                </a:solidFill>
                <a:effectLst/>
                <a:uLnTx/>
                <a:uFillTx/>
                <a:latin typeface="Arial"/>
              </a:rPr>
              <a:t> баргач,авылыбызның күрке булып торган,күкертле сулы чишмә ага.</a:t>
            </a:r>
            <a:endParaRPr kumimoji="0" lang="tt-RU" b="0" i="0" u="none" strike="noStrike" kern="0" cap="none" spc="0" normalizeH="0" baseline="0" noProof="0" dirty="0" smtClean="0">
              <a:ln>
                <a:noFill/>
              </a:ln>
              <a:solidFill>
                <a:srgbClr val="000000"/>
              </a:solidFill>
              <a:effectLst/>
              <a:uLnTx/>
              <a:uFillTx/>
              <a:latin typeface="Arial"/>
            </a:endParaRPr>
          </a:p>
          <a:p>
            <a:pPr marL="342900" marR="0" lvl="0" indent="-342900" defTabSz="914400" eaLnBrk="1" fontAlgn="base" latinLnBrk="0" hangingPunct="1">
              <a:lnSpc>
                <a:spcPct val="100000"/>
              </a:lnSpc>
              <a:spcBef>
                <a:spcPct val="20000"/>
              </a:spcBef>
              <a:spcAft>
                <a:spcPct val="0"/>
              </a:spcAft>
              <a:buClrTx/>
              <a:buSzTx/>
              <a:buFontTx/>
              <a:buChar char="•"/>
              <a:tabLst/>
              <a:defRPr/>
            </a:pPr>
            <a:r>
              <a:rPr kumimoji="0" lang="tt-RU" b="0" i="0" u="none" strike="noStrike" kern="0" cap="none" spc="0" normalizeH="0" baseline="0" noProof="0" dirty="0" smtClean="0">
                <a:ln>
                  <a:noFill/>
                </a:ln>
                <a:solidFill>
                  <a:srgbClr val="000000"/>
                </a:solidFill>
                <a:effectLst/>
                <a:uLnTx/>
                <a:uFillTx/>
                <a:latin typeface="Arial"/>
              </a:rPr>
              <a:t> Берәр кеше авылда авырып китсә, Ак әбиләребез таң суы алырга чишмәгә киләләр. Кояш чыкканчы алынган су барлык дарулардан да шифалырак. Авыру кеше шул суны эчеп тәненә шифа, җанына дәва ала.</a:t>
            </a:r>
          </a:p>
          <a:p>
            <a:pPr marL="342900" marR="0" lvl="0" indent="-342900" defTabSz="914400" eaLnBrk="1" fontAlgn="base" latinLnBrk="0" hangingPunct="1">
              <a:lnSpc>
                <a:spcPct val="100000"/>
              </a:lnSpc>
              <a:spcBef>
                <a:spcPct val="20000"/>
              </a:spcBef>
              <a:spcAft>
                <a:spcPct val="0"/>
              </a:spcAft>
              <a:buClrTx/>
              <a:buSzTx/>
              <a:buFontTx/>
              <a:buChar char="•"/>
              <a:tabLst/>
              <a:defRPr/>
            </a:pPr>
            <a:r>
              <a:rPr kumimoji="0" lang="tt-RU" b="0" i="0" u="none" strike="noStrike" kern="0" cap="none" spc="0" normalizeH="0" baseline="0" noProof="0" dirty="0" smtClean="0">
                <a:ln>
                  <a:noFill/>
                </a:ln>
                <a:solidFill>
                  <a:srgbClr val="000000"/>
                </a:solidFill>
                <a:effectLst/>
                <a:uLnTx/>
                <a:uFillTx/>
                <a:latin typeface="Arial"/>
              </a:rPr>
              <a:t>“Бәкер” ял йортына  килүчеләр, автобусны туктатып, чишмә суын эчәргә ашыгалар. Әлеге чишмәнең татлы суы белән бик күпләр сәламәтләнде.</a:t>
            </a:r>
            <a:endParaRPr kumimoji="0" lang="ru-RU"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xmlns="" val="814908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Рамиля\Desktop\фотки\Изображение 147.jpg"/>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1568" y="21447"/>
            <a:ext cx="5139254" cy="26996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 name="Picture 2" descr="C:\Users\Рамиля\Desktop\фотки\Изображение 154.jpg"/>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292080" y="0"/>
            <a:ext cx="3851920" cy="4522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6228184" y="4528904"/>
            <a:ext cx="2452466" cy="523220"/>
          </a:xfrm>
          <a:prstGeom prst="rect">
            <a:avLst/>
          </a:prstGeom>
          <a:noFill/>
        </p:spPr>
        <p:txBody>
          <a:bodyPr wrap="none" rtlCol="0">
            <a:spAutoFit/>
          </a:bodyPr>
          <a:lstStyle/>
          <a:p>
            <a:r>
              <a:rPr lang="tt-RU" sz="2800" dirty="0" smtClean="0"/>
              <a:t>Серле беседка.</a:t>
            </a:r>
            <a:endParaRPr lang="ru-RU" sz="2800" dirty="0"/>
          </a:p>
        </p:txBody>
      </p:sp>
      <p:sp>
        <p:nvSpPr>
          <p:cNvPr id="7" name="Прямоугольник 6"/>
          <p:cNvSpPr/>
          <p:nvPr/>
        </p:nvSpPr>
        <p:spPr>
          <a:xfrm>
            <a:off x="107504" y="2711376"/>
            <a:ext cx="2862450" cy="461665"/>
          </a:xfrm>
          <a:prstGeom prst="rect">
            <a:avLst/>
          </a:prstGeom>
        </p:spPr>
        <p:txBody>
          <a:bodyPr wrap="none">
            <a:spAutoFit/>
          </a:bodyPr>
          <a:lstStyle/>
          <a:p>
            <a:pPr lvl="0" algn="ctr">
              <a:spcBef>
                <a:spcPct val="20000"/>
              </a:spcBef>
              <a:spcAft>
                <a:spcPts val="300"/>
              </a:spcAft>
              <a:buClr>
                <a:srgbClr val="F14124">
                  <a:lumMod val="75000"/>
                </a:srgbClr>
              </a:buClr>
              <a:buSzPct val="130000"/>
            </a:pPr>
            <a:r>
              <a:rPr lang="tt-RU" sz="2400" b="1" dirty="0">
                <a:gradFill>
                  <a:gsLst>
                    <a:gs pos="0">
                      <a:prstClr val="black"/>
                    </a:gs>
                    <a:gs pos="40000">
                      <a:prstClr val="black">
                        <a:lumMod val="75000"/>
                        <a:lumOff val="25000"/>
                      </a:prstClr>
                    </a:gs>
                    <a:gs pos="100000">
                      <a:srgbClr val="212745">
                        <a:alpha val="65000"/>
                      </a:srgbClr>
                    </a:gs>
                  </a:gsLst>
                  <a:lin ang="5400000" scaled="0"/>
                </a:gradFill>
                <a:latin typeface="Arial"/>
                <a:ea typeface="+mj-ea"/>
                <a:cs typeface="+mj-cs"/>
              </a:rPr>
              <a:t>Суының составы</a:t>
            </a:r>
            <a:endParaRPr lang="ru-RU" sz="2400" b="1" dirty="0">
              <a:gradFill>
                <a:gsLst>
                  <a:gs pos="0">
                    <a:prstClr val="black"/>
                  </a:gs>
                  <a:gs pos="40000">
                    <a:prstClr val="black">
                      <a:lumMod val="75000"/>
                      <a:lumOff val="25000"/>
                    </a:prstClr>
                  </a:gs>
                  <a:gs pos="100000">
                    <a:srgbClr val="212745">
                      <a:alpha val="65000"/>
                    </a:srgbClr>
                  </a:gs>
                </a:gsLst>
                <a:lin ang="5400000" scaled="0"/>
              </a:gradFill>
              <a:latin typeface="Arial"/>
              <a:ea typeface="+mj-ea"/>
              <a:cs typeface="+mj-cs"/>
            </a:endParaRPr>
          </a:p>
        </p:txBody>
      </p:sp>
      <p:pic>
        <p:nvPicPr>
          <p:cNvPr id="8" name="Picture 3" descr="C:\Users\Рамиля\Desktop\фотки\Изображение 153.jpg"/>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1568" y="3305600"/>
            <a:ext cx="5016118" cy="296982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Прямоугольник 8"/>
          <p:cNvSpPr/>
          <p:nvPr/>
        </p:nvSpPr>
        <p:spPr>
          <a:xfrm>
            <a:off x="5703072" y="5324122"/>
            <a:ext cx="3029935" cy="1200329"/>
          </a:xfrm>
          <a:prstGeom prst="rect">
            <a:avLst/>
          </a:prstGeom>
        </p:spPr>
        <p:txBody>
          <a:bodyPr wrap="square">
            <a:spAutoFit/>
          </a:bodyPr>
          <a:lstStyle/>
          <a:p>
            <a:r>
              <a:rPr lang="tt-RU" sz="2400" b="1" dirty="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Күп кешеләрне </a:t>
            </a:r>
            <a:r>
              <a:rPr lang="tt-RU" sz="2400" b="1" dirty="0" smtClean="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үзенең </a:t>
            </a:r>
            <a:r>
              <a:rPr lang="tt-RU" sz="2400" b="1" dirty="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матурлыгы белән тарта</a:t>
            </a:r>
            <a:endParaRPr lang="ru-RU" sz="2400" dirty="0"/>
          </a:p>
        </p:txBody>
      </p:sp>
      <p:sp>
        <p:nvSpPr>
          <p:cNvPr id="10" name="Прямоугольник 9"/>
          <p:cNvSpPr/>
          <p:nvPr/>
        </p:nvSpPr>
        <p:spPr>
          <a:xfrm>
            <a:off x="147683" y="6296755"/>
            <a:ext cx="4572000" cy="400110"/>
          </a:xfrm>
          <a:prstGeom prst="rect">
            <a:avLst/>
          </a:prstGeom>
        </p:spPr>
        <p:txBody>
          <a:bodyPr>
            <a:spAutoFit/>
          </a:bodyPr>
          <a:lstStyle/>
          <a:p>
            <a:r>
              <a:rPr lang="tt-RU" sz="2000" b="1" dirty="0" smtClean="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Чишмә юлы</a:t>
            </a:r>
            <a:endParaRPr lang="ru-RU" sz="2000" b="1" dirty="0"/>
          </a:p>
        </p:txBody>
      </p:sp>
    </p:spTree>
    <p:extLst>
      <p:ext uri="{BB962C8B-B14F-4D97-AF65-F5344CB8AC3E}">
        <p14:creationId xmlns:p14="http://schemas.microsoft.com/office/powerpoint/2010/main" xmlns="" val="3492557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8"/>
          <p:cNvGraphicFramePr>
            <a:graphicFrameLocks/>
          </p:cNvGraphicFramePr>
          <p:nvPr>
            <p:extLst>
              <p:ext uri="{D42A27DB-BD31-4B8C-83A1-F6EECF244321}">
                <p14:modId xmlns:p14="http://schemas.microsoft.com/office/powerpoint/2010/main" xmlns="" val="3065974965"/>
              </p:ext>
            </p:extLst>
          </p:nvPr>
        </p:nvGraphicFramePr>
        <p:xfrm>
          <a:off x="0" y="-27384"/>
          <a:ext cx="9108504" cy="7044302"/>
        </p:xfrm>
        <a:graphic>
          <a:graphicData uri="http://schemas.openxmlformats.org/drawingml/2006/table">
            <a:tbl>
              <a:tblPr firstRow="1" firstCol="1" bandRow="1">
                <a:tableStyleId>{5C22544A-7EE6-4342-B048-85BDC9FD1C3A}</a:tableStyleId>
              </a:tblPr>
              <a:tblGrid>
                <a:gridCol w="1763688"/>
                <a:gridCol w="1512168"/>
                <a:gridCol w="2160240"/>
                <a:gridCol w="1656184"/>
                <a:gridCol w="2016224"/>
              </a:tblGrid>
              <a:tr h="1058416">
                <a:tc>
                  <a:txBody>
                    <a:bodyPr/>
                    <a:lstStyle/>
                    <a:p>
                      <a:pPr>
                        <a:lnSpc>
                          <a:spcPct val="115000"/>
                        </a:lnSpc>
                        <a:spcAft>
                          <a:spcPts val="0"/>
                        </a:spcAft>
                      </a:pPr>
                      <a:r>
                        <a:rPr lang="ru-RU" sz="2000" dirty="0" err="1" smtClean="0">
                          <a:effectLst/>
                        </a:rPr>
                        <a:t>Чишмәләр</a:t>
                      </a:r>
                      <a:r>
                        <a:rPr lang="ru-RU" sz="2000" dirty="0" smtClean="0">
                          <a:effectLst/>
                        </a:rPr>
                        <a:t> </a:t>
                      </a:r>
                      <a:r>
                        <a:rPr lang="ru-RU" sz="2000" dirty="0" err="1">
                          <a:effectLst/>
                        </a:rPr>
                        <a:t>исеме</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Гомуми минерализация</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err="1">
                          <a:effectLst/>
                        </a:rPr>
                        <a:t>Сунын</a:t>
                      </a:r>
                      <a:r>
                        <a:rPr lang="ru-RU" sz="2000" dirty="0">
                          <a:effectLst/>
                        </a:rPr>
                        <a:t> </a:t>
                      </a:r>
                      <a:r>
                        <a:rPr lang="ru-RU" sz="2000" dirty="0" err="1">
                          <a:effectLst/>
                        </a:rPr>
                        <a:t>катылыгы</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err="1">
                          <a:effectLst/>
                        </a:rPr>
                        <a:t>Составтагы</a:t>
                      </a:r>
                      <a:r>
                        <a:rPr lang="ru-RU" sz="2000" dirty="0">
                          <a:effectLst/>
                        </a:rPr>
                        <a:t> хлорид</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err="1">
                          <a:effectLst/>
                        </a:rPr>
                        <a:t>Составтагы</a:t>
                      </a:r>
                      <a:r>
                        <a:rPr lang="ru-RU" sz="2000" dirty="0">
                          <a:effectLst/>
                        </a:rPr>
                        <a:t> сульфат</a:t>
                      </a:r>
                      <a:endParaRPr lang="ru-RU" sz="2000" dirty="0">
                        <a:effectLst/>
                        <a:latin typeface="Calibri"/>
                        <a:ea typeface="Calibri"/>
                        <a:cs typeface="Times New Roman"/>
                      </a:endParaRPr>
                    </a:p>
                  </a:txBody>
                  <a:tcPr marL="68580" marR="68580" marT="0" marB="0"/>
                </a:tc>
              </a:tr>
              <a:tr h="645886">
                <a:tc>
                  <a:txBody>
                    <a:bodyPr/>
                    <a:lstStyle/>
                    <a:p>
                      <a:pPr>
                        <a:lnSpc>
                          <a:spcPct val="115000"/>
                        </a:lnSpc>
                        <a:spcAft>
                          <a:spcPts val="0"/>
                        </a:spcAft>
                      </a:pPr>
                      <a:r>
                        <a:rPr lang="ru-RU" sz="2000" dirty="0" err="1">
                          <a:effectLst/>
                        </a:rPr>
                        <a:t>Изгелэр</a:t>
                      </a:r>
                      <a:r>
                        <a:rPr lang="ru-RU" sz="2000" dirty="0">
                          <a:effectLst/>
                        </a:rPr>
                        <a:t> </a:t>
                      </a:r>
                      <a:r>
                        <a:rPr lang="ru-RU" sz="2000" dirty="0" err="1" smtClean="0">
                          <a:effectLst/>
                        </a:rPr>
                        <a:t>чишмәсе</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506</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6,4</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32</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9</a:t>
                      </a:r>
                      <a:endParaRPr lang="ru-RU" sz="2000">
                        <a:effectLst/>
                        <a:latin typeface="Calibri"/>
                        <a:ea typeface="Calibri"/>
                        <a:cs typeface="Times New Roman"/>
                      </a:endParaRPr>
                    </a:p>
                  </a:txBody>
                  <a:tcPr marL="68580" marR="68580" marT="0" marB="0"/>
                </a:tc>
              </a:tr>
              <a:tr h="1608066">
                <a:tc>
                  <a:txBody>
                    <a:bodyPr/>
                    <a:lstStyle/>
                    <a:p>
                      <a:pPr>
                        <a:lnSpc>
                          <a:spcPct val="115000"/>
                        </a:lnSpc>
                        <a:spcAft>
                          <a:spcPts val="0"/>
                        </a:spcAft>
                      </a:pPr>
                      <a:r>
                        <a:rPr lang="ru-RU" sz="2000" dirty="0" err="1">
                          <a:effectLst/>
                        </a:rPr>
                        <a:t>Хэмзэ</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a:effectLst/>
                        </a:rPr>
                        <a:t>587</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smtClean="0">
                          <a:effectLst/>
                        </a:rPr>
                        <a:t>7,6</a:t>
                      </a:r>
                      <a:r>
                        <a:rPr lang="tt-RU" sz="2000" dirty="0" smtClean="0"/>
                        <a:t>Күп кешеләрне үз матурлыгы белән тарта</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a:effectLst/>
                        </a:rPr>
                        <a:t>14</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a:effectLst/>
                        </a:rPr>
                        <a:t>103</a:t>
                      </a:r>
                      <a:endParaRPr lang="ru-RU" sz="2000" dirty="0">
                        <a:effectLst/>
                        <a:latin typeface="Calibri"/>
                        <a:ea typeface="Calibri"/>
                        <a:cs typeface="Times New Roman"/>
                      </a:endParaRPr>
                    </a:p>
                  </a:txBody>
                  <a:tcPr marL="68580" marR="68580" marT="0" marB="0"/>
                </a:tc>
              </a:tr>
              <a:tr h="645886">
                <a:tc>
                  <a:txBody>
                    <a:bodyPr/>
                    <a:lstStyle/>
                    <a:p>
                      <a:pPr>
                        <a:lnSpc>
                          <a:spcPct val="115000"/>
                        </a:lnSpc>
                        <a:spcAft>
                          <a:spcPts val="0"/>
                        </a:spcAft>
                      </a:pPr>
                      <a:r>
                        <a:rPr lang="ru-RU" sz="2000">
                          <a:effectLst/>
                        </a:rPr>
                        <a:t>Экият</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550 мл/л</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5,8 мг-экв/л</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9</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83</a:t>
                      </a:r>
                      <a:endParaRPr lang="ru-RU" sz="2000">
                        <a:effectLst/>
                        <a:latin typeface="Calibri"/>
                        <a:ea typeface="Calibri"/>
                        <a:cs typeface="Times New Roman"/>
                      </a:endParaRPr>
                    </a:p>
                  </a:txBody>
                  <a:tcPr marL="68580" marR="68580" marT="0" marB="0"/>
                </a:tc>
              </a:tr>
              <a:tr h="866282">
                <a:tc>
                  <a:txBody>
                    <a:bodyPr/>
                    <a:lstStyle/>
                    <a:p>
                      <a:pPr>
                        <a:lnSpc>
                          <a:spcPct val="115000"/>
                        </a:lnSpc>
                        <a:spcAft>
                          <a:spcPts val="0"/>
                        </a:spcAft>
                      </a:pPr>
                      <a:r>
                        <a:rPr lang="ru-RU" sz="2000">
                          <a:effectLst/>
                        </a:rPr>
                        <a:t>Кукертле су</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baseline="0" dirty="0">
                          <a:solidFill>
                            <a:srgbClr val="00B050"/>
                          </a:solidFill>
                          <a:effectLst/>
                        </a:rPr>
                        <a:t>2143</a:t>
                      </a:r>
                      <a:endParaRPr lang="ru-RU" sz="2000" baseline="0" dirty="0">
                        <a:solidFill>
                          <a:srgbClr val="00B050"/>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32</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84</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baseline="0" dirty="0">
                          <a:solidFill>
                            <a:srgbClr val="00B050"/>
                          </a:solidFill>
                          <a:effectLst/>
                        </a:rPr>
                        <a:t>1168</a:t>
                      </a:r>
                      <a:endParaRPr lang="ru-RU" sz="2000" baseline="0" dirty="0">
                        <a:solidFill>
                          <a:srgbClr val="00B050"/>
                        </a:solidFill>
                        <a:effectLst/>
                        <a:latin typeface="Calibri"/>
                        <a:ea typeface="Calibri"/>
                        <a:cs typeface="Times New Roman"/>
                      </a:endParaRPr>
                    </a:p>
                  </a:txBody>
                  <a:tcPr marL="68580" marR="68580" marT="0" marB="0"/>
                </a:tc>
              </a:tr>
              <a:tr h="2164612">
                <a:tc>
                  <a:txBody>
                    <a:bodyPr/>
                    <a:lstStyle/>
                    <a:p>
                      <a:pPr>
                        <a:lnSpc>
                          <a:spcPct val="115000"/>
                        </a:lnSpc>
                        <a:spcAft>
                          <a:spcPts val="0"/>
                        </a:spcAft>
                      </a:pPr>
                      <a:r>
                        <a:rPr lang="ru-RU" sz="2000" baseline="0">
                          <a:solidFill>
                            <a:srgbClr val="C00000"/>
                          </a:solidFill>
                          <a:effectLst/>
                        </a:rPr>
                        <a:t>Чишмэ состав нормасы</a:t>
                      </a:r>
                      <a:endParaRPr lang="ru-RU" sz="2000" baseline="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2000" baseline="0">
                          <a:solidFill>
                            <a:srgbClr val="C00000"/>
                          </a:solidFill>
                          <a:effectLst/>
                        </a:rPr>
                        <a:t>1000</a:t>
                      </a:r>
                      <a:endParaRPr lang="ru-RU" sz="2000" baseline="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2000" baseline="0">
                          <a:solidFill>
                            <a:srgbClr val="C00000"/>
                          </a:solidFill>
                          <a:effectLst/>
                        </a:rPr>
                        <a:t>7-10</a:t>
                      </a:r>
                      <a:endParaRPr lang="ru-RU" sz="2000" baseline="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2000" baseline="0">
                          <a:solidFill>
                            <a:srgbClr val="C00000"/>
                          </a:solidFill>
                          <a:effectLst/>
                        </a:rPr>
                        <a:t>350</a:t>
                      </a:r>
                      <a:endParaRPr lang="ru-RU" sz="2000" baseline="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2000" baseline="0" dirty="0">
                          <a:solidFill>
                            <a:srgbClr val="C00000"/>
                          </a:solidFill>
                          <a:effectLst/>
                        </a:rPr>
                        <a:t>500</a:t>
                      </a:r>
                      <a:endParaRPr lang="ru-RU" sz="2000" baseline="0" dirty="0">
                        <a:solidFill>
                          <a:srgbClr val="C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4253808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04664"/>
            <a:ext cx="6512511" cy="1143000"/>
          </a:xfrm>
        </p:spPr>
        <p:txBody>
          <a:bodyPr>
            <a:normAutofit/>
          </a:bodyPr>
          <a:lstStyle/>
          <a:p>
            <a:endParaRPr lang="ru-RU" b="0" dirty="0">
              <a:solidFill>
                <a:schemeClr val="tx1"/>
              </a:solidFill>
            </a:endParaRPr>
          </a:p>
        </p:txBody>
      </p:sp>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0" y="0"/>
            <a:ext cx="9196189" cy="6858000"/>
          </a:xfrm>
        </p:spPr>
      </p:pic>
      <p:sp>
        <p:nvSpPr>
          <p:cNvPr id="5" name="TextBox 4"/>
          <p:cNvSpPr txBox="1"/>
          <p:nvPr/>
        </p:nvSpPr>
        <p:spPr>
          <a:xfrm>
            <a:off x="827584" y="188640"/>
            <a:ext cx="7931915" cy="646331"/>
          </a:xfrm>
          <a:prstGeom prst="rect">
            <a:avLst/>
          </a:prstGeom>
          <a:noFill/>
        </p:spPr>
        <p:txBody>
          <a:bodyPr wrap="none" rtlCol="0">
            <a:spAutoFit/>
          </a:bodyPr>
          <a:lstStyle/>
          <a:p>
            <a:r>
              <a:rPr lang="tt-RU" sz="3600" dirty="0" smtClean="0"/>
              <a:t>Тау битенә салынгандыр безнең авыл...</a:t>
            </a:r>
            <a:endParaRPr lang="ru-RU" sz="3600" dirty="0"/>
          </a:p>
        </p:txBody>
      </p:sp>
    </p:spTree>
    <p:extLst>
      <p:ext uri="{BB962C8B-B14F-4D97-AF65-F5344CB8AC3E}">
        <p14:creationId xmlns:p14="http://schemas.microsoft.com/office/powerpoint/2010/main" xmlns="" val="2981547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941168"/>
            <a:ext cx="9146664" cy="1938992"/>
          </a:xfrm>
          <a:prstGeom prst="rect">
            <a:avLst/>
          </a:prstGeom>
        </p:spPr>
        <p:txBody>
          <a:bodyPr wrap="square">
            <a:spAutoFit/>
          </a:bodyPr>
          <a:lstStyle/>
          <a:p>
            <a:r>
              <a:rPr lang="ru-RU" sz="2000" dirty="0">
                <a:solidFill>
                  <a:srgbClr val="7030A0"/>
                </a:solidFill>
              </a:rPr>
              <a:t>  </a:t>
            </a:r>
            <a:r>
              <a:rPr lang="ru-RU" sz="2000" b="1" dirty="0" err="1" smtClean="0">
                <a:solidFill>
                  <a:srgbClr val="7030A0"/>
                </a:solidFill>
              </a:rPr>
              <a:t>Чишмәләребез</a:t>
            </a:r>
            <a:r>
              <a:rPr lang="ru-RU" sz="2000" b="1" dirty="0" smtClean="0">
                <a:solidFill>
                  <a:srgbClr val="7030A0"/>
                </a:solidFill>
              </a:rPr>
              <a:t>  </a:t>
            </a:r>
            <a:r>
              <a:rPr lang="ru-RU" sz="2000" b="1" dirty="0" err="1" smtClean="0">
                <a:solidFill>
                  <a:srgbClr val="7030A0"/>
                </a:solidFill>
              </a:rPr>
              <a:t>игъ</a:t>
            </a:r>
            <a:r>
              <a:rPr lang="tt-RU" sz="2000" b="1" dirty="0" smtClean="0">
                <a:solidFill>
                  <a:srgbClr val="7030A0"/>
                </a:solidFill>
              </a:rPr>
              <a:t>тибарга аеруча мохтаҗ.Сызлып аткан җәйге авыл таңын сәламләп каршылаган зәңгәр чишмәләр җыры кемгә генә якын түгел,кемнең генә күңел кылларына тәэсир итми кала икән?</a:t>
            </a:r>
          </a:p>
          <a:p>
            <a:r>
              <a:rPr lang="tt-RU" sz="2000" b="1" dirty="0" smtClean="0">
                <a:solidFill>
                  <a:srgbClr val="7030A0"/>
                </a:solidFill>
              </a:rPr>
              <a:t>Әйдәгез,көмеш һәм саф чишмәләребезгә ярдәм итик,аларның җыры беркайчан да тынмасын иде. </a:t>
            </a:r>
          </a:p>
          <a:p>
            <a:r>
              <a:rPr lang="tt-RU" sz="2000" b="1" dirty="0" smtClean="0">
                <a:solidFill>
                  <a:srgbClr val="7030A0"/>
                </a:solidFill>
              </a:rPr>
              <a:t>Төзеде</a:t>
            </a:r>
            <a:r>
              <a:rPr lang="tt-RU" sz="2000" b="1" dirty="0" smtClean="0">
                <a:solidFill>
                  <a:srgbClr val="7030A0"/>
                </a:solidFill>
              </a:rPr>
              <a:t>:Юнусова </a:t>
            </a:r>
            <a:r>
              <a:rPr lang="tt-RU" sz="2000" b="1" dirty="0" smtClean="0">
                <a:solidFill>
                  <a:srgbClr val="7030A0"/>
                </a:solidFill>
              </a:rPr>
              <a:t>Виктория Александровна</a:t>
            </a:r>
            <a:endParaRPr lang="ru-RU" sz="2000" b="1" dirty="0">
              <a:solidFill>
                <a:srgbClr val="7030A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6584248" y="2165392"/>
            <a:ext cx="2160240" cy="295926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203848" cy="256490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03848" y="-9460"/>
            <a:ext cx="3024336" cy="258382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529664"/>
            <a:ext cx="3203848" cy="2195480"/>
          </a:xfrm>
          <a:prstGeom prst="rect">
            <a:avLst/>
          </a:prstGeom>
        </p:spPr>
      </p:pic>
      <p:pic>
        <p:nvPicPr>
          <p:cNvPr id="7" name="Picture 7" descr="100_426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03848" y="2582916"/>
            <a:ext cx="2980888" cy="214222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xmlns="" val="0"/>
              </a:ext>
            </a:extLst>
          </a:blip>
          <a:srcRect l="22000" r="16001"/>
          <a:stretch/>
        </p:blipFill>
        <p:spPr>
          <a:xfrm>
            <a:off x="6228184" y="-23680"/>
            <a:ext cx="2915816" cy="2606596"/>
          </a:xfrm>
          <a:prstGeom prst="rect">
            <a:avLst/>
          </a:prstGeom>
        </p:spPr>
      </p:pic>
    </p:spTree>
    <p:extLst>
      <p:ext uri="{BB962C8B-B14F-4D97-AF65-F5344CB8AC3E}">
        <p14:creationId xmlns:p14="http://schemas.microsoft.com/office/powerpoint/2010/main" xmlns="" val="3879051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Прямоугольник 2"/>
          <p:cNvSpPr/>
          <p:nvPr/>
        </p:nvSpPr>
        <p:spPr>
          <a:xfrm>
            <a:off x="2483768" y="601296"/>
            <a:ext cx="3870176" cy="5656933"/>
          </a:xfrm>
          <a:prstGeom prst="rect">
            <a:avLst/>
          </a:prstGeom>
          <a:ln>
            <a:noFill/>
          </a:ln>
        </p:spPr>
        <p:style>
          <a:lnRef idx="0">
            <a:scrgbClr r="0" g="0" b="0"/>
          </a:lnRef>
          <a:fillRef idx="1002">
            <a:schemeClr val="lt2"/>
          </a:fillRef>
          <a:effectRef idx="0">
            <a:scrgbClr r="0" g="0" b="0"/>
          </a:effectRef>
          <a:fontRef idx="major"/>
        </p:style>
        <p:txBody>
          <a:bodyPr wrap="square">
            <a:spAutoFit/>
          </a:bodyPr>
          <a:lstStyle/>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 Керкәле таулары</a:t>
            </a:r>
          </a:p>
          <a:p>
            <a:pPr marL="342900" marR="0" lvl="0" indent="-342900" algn="r"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Г.Зайнашева сүз.</a:t>
            </a:r>
          </a:p>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                              И.Закиров муз.</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Керкәле авылы кайда – </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Биек тау итәгендә</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Тауларын да сагынып кайтам,</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Читләргә китәмен дә.</a:t>
            </a:r>
          </a:p>
          <a:p>
            <a:pPr marL="342900" marR="0" lvl="0" indent="-342900" algn="ctr" defTabSz="914400" eaLnBrk="1" fontAlgn="base" latinLnBrk="0" hangingPunct="1">
              <a:lnSpc>
                <a:spcPct val="100000"/>
              </a:lnSpc>
              <a:spcBef>
                <a:spcPct val="20000"/>
              </a:spcBef>
              <a:spcAft>
                <a:spcPct val="0"/>
              </a:spcAft>
              <a:buClrTx/>
              <a:buSzTx/>
              <a:buFontTx/>
              <a:buNone/>
              <a:tabLst/>
              <a:defRPr/>
            </a:pPr>
            <a:r>
              <a:rPr lang="tt-RU" sz="1600" b="1" kern="0" dirty="0" smtClean="0">
                <a:solidFill>
                  <a:srgbClr val="000000"/>
                </a:solidFill>
              </a:rPr>
              <a:t>  </a:t>
            </a:r>
            <a:r>
              <a:rPr kumimoji="0" lang="tt-RU" sz="1600" b="1" i="0" u="none" strike="noStrike" kern="0" cap="none" spc="0" normalizeH="0" baseline="0" noProof="0" dirty="0" smtClean="0">
                <a:ln>
                  <a:noFill/>
                </a:ln>
                <a:solidFill>
                  <a:srgbClr val="000000"/>
                </a:solidFill>
                <a:effectLst/>
                <a:uLnTx/>
                <a:uFillTx/>
              </a:rPr>
              <a:t>Керкәле таулары биек,</a:t>
            </a:r>
          </a:p>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Биек булса да меник.</a:t>
            </a:r>
          </a:p>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           Туган җирнең, сөйгән ярның,</a:t>
            </a:r>
          </a:p>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       Дусларның кадерен белик.</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Керкәленең чишмәләре</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Ашыгып ага, челтерәп.</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Челтерәп аксын чишмәләзр,</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tt-RU" sz="1600" b="1" i="0" u="none" strike="noStrike" kern="0" cap="none" spc="0" normalizeH="0" baseline="0" noProof="0" dirty="0" smtClean="0">
                <a:ln>
                  <a:noFill/>
                </a:ln>
                <a:solidFill>
                  <a:srgbClr val="000000"/>
                </a:solidFill>
                <a:effectLst/>
                <a:uLnTx/>
                <a:uFillTx/>
              </a:rPr>
              <a:t>Илгә иминлек теләп.</a:t>
            </a:r>
          </a:p>
          <a:p>
            <a:pPr marL="342900" lvl="0" indent="-342900" algn="ctr" fontAlgn="base">
              <a:spcBef>
                <a:spcPct val="20000"/>
              </a:spcBef>
              <a:spcAft>
                <a:spcPct val="0"/>
              </a:spcAft>
            </a:pPr>
            <a:r>
              <a:rPr lang="tt-RU" sz="1600" b="1" kern="0" dirty="0">
                <a:solidFill>
                  <a:srgbClr val="000000"/>
                </a:solidFill>
              </a:rPr>
              <a:t>Керкәле күперен чыккач</a:t>
            </a:r>
            <a:r>
              <a:rPr lang="tt-RU" sz="1600" b="1" kern="0" dirty="0" smtClean="0">
                <a:solidFill>
                  <a:srgbClr val="000000"/>
                </a:solidFill>
              </a:rPr>
              <a:t>,</a:t>
            </a:r>
          </a:p>
          <a:p>
            <a:pPr marL="342900" lvl="0" indent="-342900" algn="ctr" fontAlgn="base">
              <a:spcBef>
                <a:spcPct val="20000"/>
              </a:spcBef>
              <a:spcAft>
                <a:spcPct val="0"/>
              </a:spcAft>
            </a:pPr>
            <a:r>
              <a:rPr lang="tt-RU" sz="1600" b="1" kern="0" dirty="0" smtClean="0">
                <a:solidFill>
                  <a:srgbClr val="000000"/>
                </a:solidFill>
              </a:rPr>
              <a:t> </a:t>
            </a:r>
            <a:r>
              <a:rPr lang="tt-RU" sz="1600" b="1" kern="0" dirty="0">
                <a:solidFill>
                  <a:srgbClr val="000000"/>
                </a:solidFill>
              </a:rPr>
              <a:t>Уңга киткән юллар бар;</a:t>
            </a:r>
          </a:p>
          <a:p>
            <a:pPr marL="342900" lvl="0" indent="-342900" algn="ctr" fontAlgn="base">
              <a:spcBef>
                <a:spcPct val="20000"/>
              </a:spcBef>
              <a:spcAft>
                <a:spcPct val="0"/>
              </a:spcAft>
            </a:pPr>
            <a:r>
              <a:rPr lang="tt-RU" sz="1600" b="1" kern="0" dirty="0">
                <a:solidFill>
                  <a:srgbClr val="000000"/>
                </a:solidFill>
              </a:rPr>
              <a:t>       </a:t>
            </a:r>
            <a:r>
              <a:rPr lang="tt-RU" sz="1600" b="1" kern="0" dirty="0" smtClean="0">
                <a:solidFill>
                  <a:srgbClr val="000000"/>
                </a:solidFill>
              </a:rPr>
              <a:t>   </a:t>
            </a:r>
            <a:r>
              <a:rPr lang="tt-RU" sz="1600" b="1" kern="0" dirty="0">
                <a:solidFill>
                  <a:srgbClr val="000000"/>
                </a:solidFill>
              </a:rPr>
              <a:t>Сезнең күңелдә ниләр бар?-</a:t>
            </a:r>
          </a:p>
          <a:p>
            <a:pPr marL="342900" lvl="0" indent="-342900" algn="ctr" fontAlgn="base">
              <a:spcBef>
                <a:spcPct val="20000"/>
              </a:spcBef>
              <a:spcAft>
                <a:spcPct val="0"/>
              </a:spcAft>
            </a:pPr>
            <a:r>
              <a:rPr lang="tt-RU" sz="1600" b="1" kern="0" dirty="0">
                <a:solidFill>
                  <a:srgbClr val="000000"/>
                </a:solidFill>
              </a:rPr>
              <a:t>      </a:t>
            </a:r>
            <a:r>
              <a:rPr lang="tt-RU" sz="1600" b="1" kern="0" dirty="0" smtClean="0">
                <a:solidFill>
                  <a:srgbClr val="000000"/>
                </a:solidFill>
              </a:rPr>
              <a:t> </a:t>
            </a:r>
            <a:r>
              <a:rPr lang="tt-RU" sz="1600" b="1" kern="0" dirty="0">
                <a:solidFill>
                  <a:srgbClr val="000000"/>
                </a:solidFill>
              </a:rPr>
              <a:t>Бездә сагыш, моңнар бар</a:t>
            </a:r>
            <a:r>
              <a:rPr lang="tt-RU" sz="1600" b="1" kern="0" dirty="0" smtClean="0">
                <a:solidFill>
                  <a:srgbClr val="000000"/>
                </a:solidFill>
              </a:rPr>
              <a:t>.</a:t>
            </a:r>
            <a:endParaRPr lang="ru-RU" sz="1600" b="1" kern="0" dirty="0">
              <a:solidFill>
                <a:srgbClr val="000000"/>
              </a:solidFill>
            </a:endParaRPr>
          </a:p>
        </p:txBody>
      </p:sp>
    </p:spTree>
    <p:extLst>
      <p:ext uri="{BB962C8B-B14F-4D97-AF65-F5344CB8AC3E}">
        <p14:creationId xmlns:p14="http://schemas.microsoft.com/office/powerpoint/2010/main" xmlns="" val="2627801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84981" y="188640"/>
            <a:ext cx="3940502"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t-RU" sz="4400" b="0" i="0" u="none" strike="noStrike" kern="0" cap="none" spc="0" normalizeH="0" baseline="0" noProof="0" dirty="0" smtClean="0">
                <a:ln>
                  <a:noFill/>
                </a:ln>
                <a:solidFill>
                  <a:srgbClr val="000000"/>
                </a:solidFill>
                <a:effectLst/>
                <a:uLnTx/>
                <a:uFillTx/>
                <a:latin typeface="Arial"/>
                <a:ea typeface="+mj-ea"/>
                <a:cs typeface="+mj-cs"/>
              </a:rPr>
              <a:t>Туган авылым</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976" y="200472"/>
            <a:ext cx="2559005" cy="217518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33435" y="200472"/>
            <a:ext cx="2648957" cy="2204864"/>
          </a:xfrm>
          <a:prstGeom prst="rect">
            <a:avLst/>
          </a:prstGeom>
        </p:spPr>
      </p:pic>
      <p:sp>
        <p:nvSpPr>
          <p:cNvPr id="5" name="Прямоугольник 4"/>
          <p:cNvSpPr/>
          <p:nvPr/>
        </p:nvSpPr>
        <p:spPr>
          <a:xfrm>
            <a:off x="2790057" y="960826"/>
            <a:ext cx="3510135" cy="5022914"/>
          </a:xfrm>
          <a:prstGeom prst="rect">
            <a:avLst/>
          </a:prstGeom>
        </p:spPr>
        <p:txBody>
          <a:bodyPr wrap="square">
            <a:spAutoFit/>
          </a:bodyPr>
          <a:lstStyle/>
          <a:p>
            <a:pPr marL="342900" lvl="0" indent="-342900" fontAlgn="base">
              <a:lnSpc>
                <a:spcPct val="80000"/>
              </a:lnSpc>
              <a:spcBef>
                <a:spcPct val="20000"/>
              </a:spcBef>
              <a:spcAft>
                <a:spcPct val="0"/>
              </a:spcAft>
            </a:pPr>
            <a:r>
              <a:rPr lang="tt-RU" sz="1600" kern="0" dirty="0" smtClean="0">
                <a:solidFill>
                  <a:srgbClr val="000000"/>
                </a:solidFill>
                <a:latin typeface="Arial"/>
              </a:rPr>
              <a:t>      </a:t>
            </a:r>
            <a:r>
              <a:rPr lang="tt-RU" kern="0" dirty="0" smtClean="0">
                <a:solidFill>
                  <a:srgbClr val="000000"/>
                </a:solidFill>
                <a:latin typeface="Arial"/>
              </a:rPr>
              <a:t>Авылыбыз </a:t>
            </a:r>
            <a:r>
              <a:rPr lang="tt-RU" kern="0" dirty="0">
                <a:solidFill>
                  <a:srgbClr val="000000"/>
                </a:solidFill>
                <a:latin typeface="Arial"/>
              </a:rPr>
              <a:t>бик борынгы, </a:t>
            </a:r>
          </a:p>
          <a:p>
            <a:pPr marL="342900" lvl="0" indent="-342900" fontAlgn="base">
              <a:lnSpc>
                <a:spcPct val="80000"/>
              </a:lnSpc>
              <a:spcBef>
                <a:spcPct val="20000"/>
              </a:spcBef>
              <a:spcAft>
                <a:spcPct val="0"/>
              </a:spcAft>
            </a:pPr>
            <a:r>
              <a:rPr lang="tt-RU" kern="0" dirty="0">
                <a:solidFill>
                  <a:srgbClr val="000000"/>
                </a:solidFill>
                <a:latin typeface="Arial"/>
              </a:rPr>
              <a:t>      Яшәгән бик күп еллар.</a:t>
            </a:r>
          </a:p>
          <a:p>
            <a:pPr marL="342900" lvl="0" indent="-342900" fontAlgn="base">
              <a:lnSpc>
                <a:spcPct val="80000"/>
              </a:lnSpc>
              <a:spcBef>
                <a:spcPct val="20000"/>
              </a:spcBef>
              <a:spcAft>
                <a:spcPct val="0"/>
              </a:spcAft>
            </a:pPr>
            <a:r>
              <a:rPr lang="tt-RU" kern="0" dirty="0">
                <a:solidFill>
                  <a:srgbClr val="000000"/>
                </a:solidFill>
                <a:latin typeface="Arial"/>
              </a:rPr>
              <a:t>      Ул барлыкка килгәннән соң</a:t>
            </a:r>
          </a:p>
          <a:p>
            <a:pPr marL="342900" lvl="0" indent="-342900" fontAlgn="base">
              <a:lnSpc>
                <a:spcPct val="80000"/>
              </a:lnSpc>
              <a:spcBef>
                <a:spcPct val="20000"/>
              </a:spcBef>
              <a:spcAft>
                <a:spcPct val="0"/>
              </a:spcAft>
            </a:pPr>
            <a:r>
              <a:rPr lang="tt-RU" kern="0" dirty="0">
                <a:solidFill>
                  <a:srgbClr val="000000"/>
                </a:solidFill>
                <a:latin typeface="Arial"/>
              </a:rPr>
              <a:t>      Аккандыр күпме сулар.</a:t>
            </a:r>
          </a:p>
          <a:p>
            <a:pPr marL="342900" lvl="0" indent="-342900" fontAlgn="base">
              <a:lnSpc>
                <a:spcPct val="80000"/>
              </a:lnSpc>
              <a:spcBef>
                <a:spcPct val="20000"/>
              </a:spcBef>
              <a:spcAft>
                <a:spcPct val="0"/>
              </a:spcAft>
            </a:pPr>
            <a:r>
              <a:rPr lang="tt-RU" kern="0" dirty="0">
                <a:solidFill>
                  <a:srgbClr val="000000"/>
                </a:solidFill>
                <a:latin typeface="Arial"/>
              </a:rPr>
              <a:t>      Авылыбыз уртасыннан</a:t>
            </a:r>
          </a:p>
          <a:p>
            <a:pPr marL="342900" lvl="0" indent="-342900" fontAlgn="base">
              <a:lnSpc>
                <a:spcPct val="80000"/>
              </a:lnSpc>
              <a:spcBef>
                <a:spcPct val="20000"/>
              </a:spcBef>
              <a:spcAft>
                <a:spcPct val="0"/>
              </a:spcAft>
            </a:pPr>
            <a:r>
              <a:rPr lang="tt-RU" kern="0" dirty="0">
                <a:solidFill>
                  <a:srgbClr val="000000"/>
                </a:solidFill>
                <a:latin typeface="Arial"/>
              </a:rPr>
              <a:t>      Шушмабыз агып үтә,</a:t>
            </a:r>
          </a:p>
          <a:p>
            <a:pPr marL="342900" lvl="0" indent="-342900" fontAlgn="base">
              <a:lnSpc>
                <a:spcPct val="80000"/>
              </a:lnSpc>
              <a:spcBef>
                <a:spcPct val="20000"/>
              </a:spcBef>
              <a:spcAft>
                <a:spcPct val="0"/>
              </a:spcAft>
            </a:pPr>
            <a:r>
              <a:rPr lang="tt-RU" kern="0" dirty="0">
                <a:solidFill>
                  <a:srgbClr val="000000"/>
                </a:solidFill>
                <a:latin typeface="Arial"/>
              </a:rPr>
              <a:t>      Ә аның ярларында</a:t>
            </a:r>
          </a:p>
          <a:p>
            <a:pPr marL="342900" lvl="0" indent="-342900" fontAlgn="base">
              <a:lnSpc>
                <a:spcPct val="80000"/>
              </a:lnSpc>
              <a:spcBef>
                <a:spcPct val="20000"/>
              </a:spcBef>
              <a:spcAft>
                <a:spcPct val="0"/>
              </a:spcAft>
            </a:pPr>
            <a:r>
              <a:rPr lang="tt-RU" kern="0" dirty="0">
                <a:solidFill>
                  <a:srgbClr val="000000"/>
                </a:solidFill>
                <a:latin typeface="Arial"/>
              </a:rPr>
              <a:t>      Ям</a:t>
            </a:r>
            <a:r>
              <a:rPr lang="ru-RU" kern="0" dirty="0">
                <a:solidFill>
                  <a:srgbClr val="000000"/>
                </a:solidFill>
                <a:latin typeface="Arial"/>
              </a:rPr>
              <a:t>ь</a:t>
            </a:r>
            <a:r>
              <a:rPr lang="tt-RU" kern="0" dirty="0">
                <a:solidFill>
                  <a:srgbClr val="000000"/>
                </a:solidFill>
                <a:latin typeface="Arial"/>
              </a:rPr>
              <a:t>-яшел таллар үсә.</a:t>
            </a:r>
          </a:p>
          <a:p>
            <a:pPr marL="342900" lvl="0" indent="-342900" fontAlgn="base">
              <a:lnSpc>
                <a:spcPct val="80000"/>
              </a:lnSpc>
              <a:spcBef>
                <a:spcPct val="20000"/>
              </a:spcBef>
              <a:spcAft>
                <a:spcPct val="0"/>
              </a:spcAft>
            </a:pPr>
            <a:r>
              <a:rPr lang="tt-RU" kern="0" dirty="0">
                <a:solidFill>
                  <a:srgbClr val="000000"/>
                </a:solidFill>
                <a:latin typeface="Arial"/>
              </a:rPr>
              <a:t>      Анда элек бихисап күп</a:t>
            </a:r>
          </a:p>
          <a:p>
            <a:pPr marL="342900" lvl="0" indent="-342900" fontAlgn="base">
              <a:lnSpc>
                <a:spcPct val="80000"/>
              </a:lnSpc>
              <a:spcBef>
                <a:spcPct val="20000"/>
              </a:spcBef>
              <a:spcAft>
                <a:spcPct val="0"/>
              </a:spcAft>
            </a:pPr>
            <a:r>
              <a:rPr lang="tt-RU" kern="0" dirty="0">
                <a:solidFill>
                  <a:srgbClr val="000000"/>
                </a:solidFill>
                <a:latin typeface="Arial"/>
              </a:rPr>
              <a:t>      Керкә балыгы булган</a:t>
            </a:r>
          </a:p>
          <a:p>
            <a:pPr marL="342900" lvl="0" indent="-342900" fontAlgn="base">
              <a:lnSpc>
                <a:spcPct val="80000"/>
              </a:lnSpc>
              <a:spcBef>
                <a:spcPct val="20000"/>
              </a:spcBef>
              <a:spcAft>
                <a:spcPct val="0"/>
              </a:spcAft>
            </a:pPr>
            <a:r>
              <a:rPr lang="tt-RU" kern="0" dirty="0">
                <a:solidFill>
                  <a:srgbClr val="000000"/>
                </a:solidFill>
                <a:latin typeface="Arial"/>
              </a:rPr>
              <a:t>      Бабайлар да авылыбызга</a:t>
            </a:r>
          </a:p>
          <a:p>
            <a:pPr marL="342900" lvl="0" indent="-342900" fontAlgn="base">
              <a:lnSpc>
                <a:spcPct val="80000"/>
              </a:lnSpc>
              <a:spcBef>
                <a:spcPct val="20000"/>
              </a:spcBef>
              <a:spcAft>
                <a:spcPct val="0"/>
              </a:spcAft>
            </a:pPr>
            <a:r>
              <a:rPr lang="tt-RU" kern="0" dirty="0">
                <a:solidFill>
                  <a:srgbClr val="000000"/>
                </a:solidFill>
                <a:latin typeface="Arial"/>
              </a:rPr>
              <a:t>      Керкәле диеп куйган.            </a:t>
            </a:r>
          </a:p>
          <a:p>
            <a:pPr marL="342900" lvl="0" indent="-342900" fontAlgn="base">
              <a:lnSpc>
                <a:spcPct val="80000"/>
              </a:lnSpc>
              <a:spcBef>
                <a:spcPct val="20000"/>
              </a:spcBef>
              <a:spcAft>
                <a:spcPct val="0"/>
              </a:spcAft>
            </a:pPr>
            <a:r>
              <a:rPr lang="tt-RU" kern="0" dirty="0">
                <a:solidFill>
                  <a:srgbClr val="000000"/>
                </a:solidFill>
                <a:latin typeface="Arial"/>
              </a:rPr>
              <a:t>     Туган авылым бик тә матур</a:t>
            </a:r>
          </a:p>
          <a:p>
            <a:pPr marL="342900" lvl="0" indent="-342900" fontAlgn="base">
              <a:lnSpc>
                <a:spcPct val="80000"/>
              </a:lnSpc>
              <a:spcBef>
                <a:spcPct val="20000"/>
              </a:spcBef>
              <a:spcAft>
                <a:spcPct val="0"/>
              </a:spcAft>
            </a:pPr>
            <a:r>
              <a:rPr lang="tt-RU" kern="0" dirty="0">
                <a:solidFill>
                  <a:srgbClr val="000000"/>
                </a:solidFill>
                <a:latin typeface="Arial"/>
              </a:rPr>
              <a:t>      Кунак булып үтегез.</a:t>
            </a:r>
          </a:p>
          <a:p>
            <a:pPr marL="342900" lvl="0" indent="-342900" fontAlgn="base">
              <a:lnSpc>
                <a:spcPct val="80000"/>
              </a:lnSpc>
              <a:spcBef>
                <a:spcPct val="20000"/>
              </a:spcBef>
              <a:spcAft>
                <a:spcPct val="0"/>
              </a:spcAft>
            </a:pPr>
            <a:r>
              <a:rPr lang="tt-RU" kern="0" dirty="0">
                <a:solidFill>
                  <a:srgbClr val="000000"/>
                </a:solidFill>
                <a:latin typeface="Arial"/>
              </a:rPr>
              <a:t>     Тауларына менеп бер</a:t>
            </a:r>
          </a:p>
          <a:p>
            <a:pPr marL="342900" lvl="0" indent="-342900" fontAlgn="base">
              <a:lnSpc>
                <a:spcPct val="80000"/>
              </a:lnSpc>
              <a:spcBef>
                <a:spcPct val="20000"/>
              </a:spcBef>
              <a:spcAft>
                <a:spcPct val="0"/>
              </a:spcAft>
            </a:pPr>
            <a:r>
              <a:rPr lang="tt-RU" kern="0" dirty="0">
                <a:solidFill>
                  <a:srgbClr val="000000"/>
                </a:solidFill>
                <a:latin typeface="Arial"/>
              </a:rPr>
              <a:t>      Җиләк җыеп китегез.</a:t>
            </a:r>
          </a:p>
          <a:p>
            <a:pPr marL="342900" lvl="0" indent="-342900" fontAlgn="base">
              <a:lnSpc>
                <a:spcPct val="80000"/>
              </a:lnSpc>
              <a:spcBef>
                <a:spcPct val="20000"/>
              </a:spcBef>
              <a:spcAft>
                <a:spcPct val="0"/>
              </a:spcAft>
            </a:pPr>
            <a:r>
              <a:rPr lang="tt-RU" kern="0" dirty="0">
                <a:solidFill>
                  <a:srgbClr val="000000"/>
                </a:solidFill>
                <a:latin typeface="Arial"/>
              </a:rPr>
              <a:t>                  Д. Гыйл</a:t>
            </a:r>
            <a:r>
              <a:rPr lang="ru-RU" kern="0" dirty="0" err="1">
                <a:solidFill>
                  <a:srgbClr val="000000"/>
                </a:solidFill>
                <a:latin typeface="Arial"/>
              </a:rPr>
              <a:t>ьманова</a:t>
            </a:r>
            <a:r>
              <a:rPr lang="tt-RU" kern="0" dirty="0">
                <a:solidFill>
                  <a:srgbClr val="000000"/>
                </a:solidFill>
                <a:latin typeface="Arial"/>
              </a:rPr>
              <a:t> </a:t>
            </a:r>
          </a:p>
          <a:p>
            <a:pPr marL="342900" lvl="0" indent="-342900" fontAlgn="base">
              <a:lnSpc>
                <a:spcPct val="80000"/>
              </a:lnSpc>
              <a:spcBef>
                <a:spcPct val="20000"/>
              </a:spcBef>
              <a:spcAft>
                <a:spcPct val="0"/>
              </a:spcAft>
            </a:pPr>
            <a:r>
              <a:rPr lang="tt-RU" kern="0" dirty="0">
                <a:solidFill>
                  <a:srgbClr val="000000"/>
                </a:solidFill>
                <a:latin typeface="Arial"/>
              </a:rPr>
              <a:t>                  </a:t>
            </a:r>
            <a:r>
              <a:rPr lang="tt-RU" kern="0" dirty="0" smtClean="0">
                <a:solidFill>
                  <a:srgbClr val="000000"/>
                </a:solidFill>
                <a:latin typeface="Arial"/>
              </a:rPr>
              <a:t>11 </a:t>
            </a:r>
            <a:r>
              <a:rPr lang="tt-RU" kern="0" dirty="0">
                <a:solidFill>
                  <a:srgbClr val="000000"/>
                </a:solidFill>
                <a:latin typeface="Arial"/>
              </a:rPr>
              <a:t>сыйныф укучысы </a:t>
            </a:r>
          </a:p>
        </p:txBody>
      </p:sp>
      <p:pic>
        <p:nvPicPr>
          <p:cNvPr id="6" name="Picture 4" descr="100_425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8" y="2899568"/>
            <a:ext cx="2693501" cy="393328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78840" y="2874416"/>
            <a:ext cx="2865160" cy="3958432"/>
          </a:xfrm>
          <a:prstGeom prst="rect">
            <a:avLst/>
          </a:prstGeom>
        </p:spPr>
      </p:pic>
    </p:spTree>
    <p:extLst>
      <p:ext uri="{BB962C8B-B14F-4D97-AF65-F5344CB8AC3E}">
        <p14:creationId xmlns:p14="http://schemas.microsoft.com/office/powerpoint/2010/main" xmlns="" val="680623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00_426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44" y="0"/>
            <a:ext cx="9180944" cy="7029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714788" y="-171400"/>
            <a:ext cx="4107215" cy="830997"/>
          </a:xfrm>
          <a:prstGeom prst="rect">
            <a:avLst/>
          </a:prstGeom>
        </p:spPr>
        <p:txBody>
          <a:bodyPr wrap="none">
            <a:spAutoFit/>
          </a:bodyPr>
          <a:lstStyle/>
          <a:p>
            <a:pPr lvl="0">
              <a:defRPr/>
            </a:pPr>
            <a:r>
              <a:rPr lang="tt-RU" sz="4800" kern="0" dirty="0">
                <a:solidFill>
                  <a:srgbClr val="00B0F0"/>
                </a:solidFill>
                <a:latin typeface="Tahoma" pitchFamily="34" charset="0"/>
              </a:rPr>
              <a:t>Рәхим </a:t>
            </a:r>
            <a:r>
              <a:rPr lang="tt-RU" sz="4800" kern="0" dirty="0" smtClean="0">
                <a:solidFill>
                  <a:srgbClr val="00B0F0"/>
                </a:solidFill>
                <a:latin typeface="Tahoma" pitchFamily="34" charset="0"/>
              </a:rPr>
              <a:t>итегез!</a:t>
            </a:r>
            <a:endParaRPr lang="ru-RU" sz="4800" kern="0" dirty="0">
              <a:solidFill>
                <a:srgbClr val="00B0F0"/>
              </a:solidFill>
            </a:endParaRPr>
          </a:p>
        </p:txBody>
      </p:sp>
      <p:sp>
        <p:nvSpPr>
          <p:cNvPr id="5" name="Прямоугольник 4"/>
          <p:cNvSpPr/>
          <p:nvPr/>
        </p:nvSpPr>
        <p:spPr>
          <a:xfrm>
            <a:off x="179512" y="476672"/>
            <a:ext cx="9145016" cy="2308324"/>
          </a:xfrm>
          <a:prstGeom prst="rect">
            <a:avLst/>
          </a:prstGeom>
        </p:spPr>
        <p:txBody>
          <a:bodyPr wrap="square">
            <a:spAutoFit/>
          </a:bodyPr>
          <a:lstStyle/>
          <a:p>
            <a:r>
              <a:rPr lang="ru-RU" b="1" dirty="0" smtClean="0">
                <a:solidFill>
                  <a:schemeClr val="accent2">
                    <a:lumMod val="75000"/>
                  </a:schemeClr>
                </a:solidFill>
                <a:latin typeface="verdana"/>
              </a:rPr>
              <a:t>     </a:t>
            </a:r>
            <a:r>
              <a:rPr lang="ru-RU" b="1" dirty="0" err="1" smtClean="0">
                <a:solidFill>
                  <a:schemeClr val="accent2">
                    <a:lumMod val="75000"/>
                  </a:schemeClr>
                </a:solidFill>
                <a:latin typeface="verdana"/>
              </a:rPr>
              <a:t>Матурларның</a:t>
            </a:r>
            <a:r>
              <a:rPr lang="ru-RU" b="1" dirty="0" smtClean="0">
                <a:solidFill>
                  <a:schemeClr val="accent2">
                    <a:lumMod val="75000"/>
                  </a:schemeClr>
                </a:solidFill>
                <a:latin typeface="verdana"/>
              </a:rPr>
              <a:t> иң </a:t>
            </a:r>
            <a:r>
              <a:rPr lang="ru-RU" b="1" dirty="0">
                <a:solidFill>
                  <a:schemeClr val="accent2">
                    <a:lumMod val="75000"/>
                  </a:schemeClr>
                </a:solidFill>
                <a:latin typeface="verdana"/>
              </a:rPr>
              <a:t>– иң матуры, </a:t>
            </a:r>
            <a:r>
              <a:rPr lang="ru-RU" b="1" dirty="0" smtClean="0">
                <a:solidFill>
                  <a:schemeClr val="accent2">
                    <a:lumMod val="75000"/>
                  </a:schemeClr>
                </a:solidFill>
                <a:latin typeface="verdana"/>
              </a:rPr>
              <a:t>саф сулы,күңелләрне хушландырып сихри </a:t>
            </a:r>
            <a:r>
              <a:rPr lang="ru-RU" b="1" dirty="0">
                <a:solidFill>
                  <a:schemeClr val="accent2">
                    <a:lumMod val="75000"/>
                  </a:schemeClr>
                </a:solidFill>
                <a:latin typeface="verdana"/>
              </a:rPr>
              <a:t>көчкә ия булганы, авылларыбызны, урман – кырларыбызны, елга буйларын, тау – ташларны шаулатып аккан көмеш сулы тылсымлы </a:t>
            </a:r>
            <a:r>
              <a:rPr lang="ru-RU" b="1" dirty="0" smtClean="0">
                <a:solidFill>
                  <a:schemeClr val="accent2">
                    <a:lumMod val="75000"/>
                  </a:schemeClr>
                </a:solidFill>
                <a:latin typeface="verdana"/>
              </a:rPr>
              <a:t>чишмәләребез белән танышып китик. </a:t>
            </a:r>
            <a:r>
              <a:rPr lang="ru-RU" b="1" dirty="0">
                <a:solidFill>
                  <a:schemeClr val="accent2">
                    <a:lumMod val="75000"/>
                  </a:schemeClr>
                </a:solidFill>
                <a:latin typeface="verdana"/>
              </a:rPr>
              <a:t>Алар турында кешеләребез мең еллар дәвамында җырлар – көйләр язган, тагын мең еллар шулай дәвам итәр әле. Кешеләребезгә илһам, дәрт өстәүче сихри чишмәләрдә көч гасырларга </a:t>
            </a:r>
            <a:r>
              <a:rPr lang="ru-RU" b="1" dirty="0" smtClean="0">
                <a:solidFill>
                  <a:schemeClr val="accent2">
                    <a:lumMod val="75000"/>
                  </a:schemeClr>
                </a:solidFill>
                <a:latin typeface="verdana"/>
              </a:rPr>
              <a:t>җитәрлек.</a:t>
            </a:r>
          </a:p>
        </p:txBody>
      </p:sp>
    </p:spTree>
    <p:extLst>
      <p:ext uri="{BB962C8B-B14F-4D97-AF65-F5344CB8AC3E}">
        <p14:creationId xmlns:p14="http://schemas.microsoft.com/office/powerpoint/2010/main" xmlns="" val="3958118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992" y="26328"/>
            <a:ext cx="9126488"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ru-RU" dirty="0" smtClean="0">
                <a:solidFill>
                  <a:srgbClr val="000000"/>
                </a:solidFill>
                <a:latin typeface="tahoma"/>
              </a:rPr>
              <a:t>      </a:t>
            </a:r>
            <a:r>
              <a:rPr lang="ru-RU" dirty="0" err="1" smtClean="0">
                <a:solidFill>
                  <a:srgbClr val="000000"/>
                </a:solidFill>
                <a:latin typeface="tahoma"/>
              </a:rPr>
              <a:t>Керк</a:t>
            </a:r>
            <a:r>
              <a:rPr lang="tt-RU" dirty="0" smtClean="0">
                <a:solidFill>
                  <a:srgbClr val="000000"/>
                </a:solidFill>
                <a:latin typeface="tahoma"/>
              </a:rPr>
              <a:t>әле авылының тарихы архив документлары буенча 1746 елда башлана.</a:t>
            </a:r>
          </a:p>
          <a:p>
            <a:r>
              <a:rPr lang="tt-RU" dirty="0" smtClean="0">
                <a:solidFill>
                  <a:srgbClr val="000000"/>
                </a:solidFill>
                <a:latin typeface="tahoma"/>
              </a:rPr>
              <a:t>Авылның исеме елгада үрчегән “керкә”балыгы белән бәйле.</a:t>
            </a:r>
          </a:p>
          <a:p>
            <a:r>
              <a:rPr lang="tt-RU" dirty="0" smtClean="0">
                <a:solidFill>
                  <a:srgbClr val="000000"/>
                </a:solidFill>
                <a:latin typeface="tahoma"/>
              </a:rPr>
              <a:t>1923 елда,Керкәленең күпмедер халкы Керкәледән ерак түгел аккан “Тукмак-Чишмә” елгасы янына барып урнаша.</a:t>
            </a:r>
            <a:endParaRPr lang="ru-RU" dirty="0">
              <a:solidFill>
                <a:srgbClr val="000000"/>
              </a:solidFill>
              <a:latin typeface="tahoma"/>
            </a:endParaRPr>
          </a:p>
          <a:p>
            <a:r>
              <a:rPr lang="tt-RU" dirty="0" smtClean="0">
                <a:solidFill>
                  <a:srgbClr val="000000"/>
                </a:solidFill>
                <a:latin typeface="tahoma"/>
              </a:rPr>
              <a:t>“Тукмак-Чишмә” исеме каян барлыкка килгән соң?Шушы елганы эзләгәндә,халык</a:t>
            </a:r>
          </a:p>
          <a:p>
            <a:r>
              <a:rPr lang="tt-RU" dirty="0">
                <a:solidFill>
                  <a:srgbClr val="000000"/>
                </a:solidFill>
                <a:latin typeface="tahoma"/>
              </a:rPr>
              <a:t>а</a:t>
            </a:r>
            <a:r>
              <a:rPr lang="tt-RU" dirty="0" smtClean="0">
                <a:solidFill>
                  <a:srgbClr val="000000"/>
                </a:solidFill>
                <a:latin typeface="tahoma"/>
              </a:rPr>
              <a:t>дашмас өчен,елга кырыендагы агачка тукмаклар элеп куйганнар.Алар җилдә селкенеп тавыш биргәннәр.Менә шуннан чишмәгә “Тукмак-Чишмә”исеме бирелгән.Шулай итеп Тукмак авылының исеме шул чишмә исеме белән бәйле.</a:t>
            </a:r>
            <a:endParaRPr lang="ru-RU"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0236" y="2380764"/>
            <a:ext cx="4563244" cy="450959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032" y="2380764"/>
            <a:ext cx="4617268" cy="4477236"/>
          </a:xfrm>
          <a:prstGeom prst="rect">
            <a:avLst/>
          </a:prstGeom>
        </p:spPr>
      </p:pic>
    </p:spTree>
    <p:extLst>
      <p:ext uri="{BB962C8B-B14F-4D97-AF65-F5344CB8AC3E}">
        <p14:creationId xmlns:p14="http://schemas.microsoft.com/office/powerpoint/2010/main" xmlns="" val="1424929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00_426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3064200"/>
            <a:ext cx="3779912" cy="378904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64088" y="0"/>
            <a:ext cx="3798168" cy="3501008"/>
          </a:xfrm>
          <a:prstGeom prst="rect">
            <a:avLst/>
          </a:prstGeom>
        </p:spPr>
      </p:pic>
      <p:sp>
        <p:nvSpPr>
          <p:cNvPr id="4" name="TextBox 3"/>
          <p:cNvSpPr txBox="1"/>
          <p:nvPr/>
        </p:nvSpPr>
        <p:spPr>
          <a:xfrm>
            <a:off x="8424" y="2302588"/>
            <a:ext cx="5220073" cy="4524315"/>
          </a:xfrm>
          <a:prstGeom prst="rect">
            <a:avLst/>
          </a:prstGeom>
          <a:noFill/>
        </p:spPr>
        <p:txBody>
          <a:bodyPr wrap="square" rtlCol="0">
            <a:spAutoFit/>
          </a:bodyPr>
          <a:lstStyle/>
          <a:p>
            <a:pPr algn="ctr"/>
            <a:r>
              <a:rPr lang="tt-RU" sz="2400" b="1" dirty="0" smtClean="0">
                <a:solidFill>
                  <a:srgbClr val="000000"/>
                </a:solidFill>
              </a:rPr>
              <a:t>“Изгеләр” чишмәсе.</a:t>
            </a:r>
          </a:p>
          <a:p>
            <a:r>
              <a:rPr lang="tt-RU" sz="2400" dirty="0" smtClean="0">
                <a:solidFill>
                  <a:srgbClr val="000000"/>
                </a:solidFill>
              </a:rPr>
              <a:t>Шөгер яныннан килгәндәге беренче чишмә - ”Изгеләр” чишмәсе дип атала.Уйдырма буенча,авыл аркылы Хаҗга баручы мөселманнар ,чишмә кырыена утырып, юынганнар,ял иткәннәр,дога укыганнар.Кайберләре шунда үлеп тә калган һәм аларны тауга күмеп калдырганнар.Күпмедер вакыт үткәч,шул урынга чишмә бәреп чыккан.Керкәле халкы ул чишмәне “Изгеләр” чишмәсе дип атаган.</a:t>
            </a:r>
            <a:endParaRPr lang="ru-RU" sz="2400" dirty="0">
              <a:solidFill>
                <a:srgbClr val="000000"/>
              </a:solidFill>
            </a:endParaRPr>
          </a:p>
        </p:txBody>
      </p:sp>
      <p:pic>
        <p:nvPicPr>
          <p:cNvPr id="5" name="Picture 2" descr="C:\Users\Рамиля\Desktop\фотки\Изображение 145.jpg"/>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33927" y="1"/>
            <a:ext cx="5220073" cy="175050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33927" y="1794756"/>
            <a:ext cx="3962009"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t-RU" sz="2000" dirty="0" smtClean="0"/>
              <a:t>“Изгеләр” чишмәсенең су төзелше</a:t>
            </a:r>
            <a:endParaRPr lang="ru-RU" sz="2000" dirty="0"/>
          </a:p>
        </p:txBody>
      </p:sp>
      <p:cxnSp>
        <p:nvCxnSpPr>
          <p:cNvPr id="25" name="Соединительная линия уступом 24"/>
          <p:cNvCxnSpPr/>
          <p:nvPr/>
        </p:nvCxnSpPr>
        <p:spPr>
          <a:xfrm flipV="1">
            <a:off x="3997464" y="1684839"/>
            <a:ext cx="288032" cy="51002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41939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32"/>
            <a:ext cx="9144000" cy="1323439"/>
          </a:xfrm>
          <a:prstGeom prst="rect">
            <a:avLst/>
          </a:prstGeom>
          <a:noFill/>
        </p:spPr>
        <p:txBody>
          <a:bodyPr wrap="square" rtlCol="0">
            <a:spAutoFit/>
          </a:bodyPr>
          <a:lstStyle/>
          <a:p>
            <a:r>
              <a:rPr lang="ru-RU" sz="2000" dirty="0" smtClean="0"/>
              <a:t>Я</a:t>
            </a:r>
            <a:r>
              <a:rPr lang="tt-RU" sz="2000" dirty="0" smtClean="0"/>
              <a:t>ңадан бер чишмә “Салкын” чишмә дип атала.Аның шифалы суы авылдагы бөтен чишмәдән дә күпкә салкын.Хәмзә бабай ул чишмәне рәткә китереп,таш белән матур итеп йорт формасында уратып алды.Шулай итеп “Салкын” чишмәгә,бабайның тырышлыгына багышлап, “Хәмзә” чишмәсе дип исем бирелә.</a:t>
            </a:r>
            <a:endParaRPr lang="ru-RU" sz="2000" dirty="0"/>
          </a:p>
        </p:txBody>
      </p:sp>
      <p:pic>
        <p:nvPicPr>
          <p:cNvPr id="3" name="Picture 2" descr="C:\Users\Рамиля\Desktop\фотки\Изображение 166.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4344"/>
          <a:stretch/>
        </p:blipFill>
        <p:spPr bwMode="auto">
          <a:xfrm>
            <a:off x="4788024" y="1331471"/>
            <a:ext cx="4355976" cy="5526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913744" y="5851942"/>
            <a:ext cx="3348038" cy="461665"/>
          </a:xfrm>
          <a:prstGeom prst="rect">
            <a:avLst/>
          </a:prstGeom>
        </p:spPr>
        <p:style>
          <a:lnRef idx="1">
            <a:schemeClr val="accent4"/>
          </a:lnRef>
          <a:fillRef idx="1002">
            <a:schemeClr val="lt2"/>
          </a:fillRef>
          <a:effectRef idx="1">
            <a:schemeClr val="accent4"/>
          </a:effectRef>
          <a:fontRef idx="minor">
            <a:schemeClr val="dk1"/>
          </a:fontRef>
        </p:style>
        <p:txBody>
          <a:bodyPr wrap="square" rtlCol="0">
            <a:spAutoFit/>
          </a:bodyPr>
          <a:lstStyle/>
          <a:p>
            <a:pPr algn="ctr"/>
            <a:r>
              <a:rPr lang="tt-RU" sz="2400" dirty="0" smtClean="0"/>
              <a:t>Суының составы.</a:t>
            </a:r>
            <a:endParaRPr lang="ru-RU" sz="2400"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4607" r="15624"/>
          <a:stretch/>
        </p:blipFill>
        <p:spPr>
          <a:xfrm>
            <a:off x="83962" y="1331471"/>
            <a:ext cx="4488038" cy="5542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065352" y="1331471"/>
            <a:ext cx="2122632"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tt-RU" sz="2000" dirty="0" smtClean="0">
                <a:solidFill>
                  <a:schemeClr val="tx1"/>
                </a:solidFill>
              </a:rPr>
              <a:t>“Хәмзә” чишмәсе</a:t>
            </a:r>
            <a:endParaRPr lang="ru-RU" sz="2000" dirty="0">
              <a:solidFill>
                <a:schemeClr val="tx1"/>
              </a:solidFill>
            </a:endParaRPr>
          </a:p>
        </p:txBody>
      </p:sp>
    </p:spTree>
    <p:extLst>
      <p:ext uri="{BB962C8B-B14F-4D97-AF65-F5344CB8AC3E}">
        <p14:creationId xmlns:p14="http://schemas.microsoft.com/office/powerpoint/2010/main" xmlns="" val="935225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Рамиля\Desktop\фотки\Изображение 167.jpg"/>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35222" y="1484784"/>
            <a:ext cx="4048745" cy="4448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360" y="5943912"/>
            <a:ext cx="4820615" cy="523220"/>
          </a:xfrm>
          <a:prstGeom prst="rect">
            <a:avLst/>
          </a:prstGeom>
          <a:noFill/>
        </p:spPr>
        <p:txBody>
          <a:bodyPr wrap="none" rtlCol="0">
            <a:spAutoFit/>
          </a:bodyPr>
          <a:lstStyle/>
          <a:p>
            <a:r>
              <a:rPr lang="tt-RU" sz="2800" b="1" i="1" dirty="0" smtClean="0"/>
              <a:t>Аның хуҗалыгы көлеп тора.</a:t>
            </a:r>
            <a:endParaRPr lang="ru-RU" sz="2800" b="1" i="1" dirty="0"/>
          </a:p>
        </p:txBody>
      </p:sp>
      <p:pic>
        <p:nvPicPr>
          <p:cNvPr id="4" name="Picture 3" descr="C:\Users\Рамиля\Desktop\фотки\Изображение 164.jpg"/>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535994" y="1484784"/>
            <a:ext cx="4428494" cy="4448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349321" y="5978936"/>
            <a:ext cx="3598357" cy="523220"/>
          </a:xfrm>
          <a:prstGeom prst="rect">
            <a:avLst/>
          </a:prstGeom>
          <a:noFill/>
        </p:spPr>
        <p:txBody>
          <a:bodyPr wrap="none" rtlCol="0">
            <a:spAutoFit/>
          </a:bodyPr>
          <a:lstStyle/>
          <a:p>
            <a:r>
              <a:rPr lang="tt-RU" sz="2800" b="1" i="1" dirty="0" smtClean="0"/>
              <a:t>Бабайның горурлыгы</a:t>
            </a:r>
            <a:r>
              <a:rPr lang="tt-RU" sz="2800" dirty="0" smtClean="0"/>
              <a:t>.</a:t>
            </a:r>
            <a:endParaRPr lang="ru-RU" sz="2800" dirty="0"/>
          </a:p>
        </p:txBody>
      </p:sp>
      <p:sp>
        <p:nvSpPr>
          <p:cNvPr id="6" name="Прямоугольник 5"/>
          <p:cNvSpPr/>
          <p:nvPr/>
        </p:nvSpPr>
        <p:spPr>
          <a:xfrm>
            <a:off x="107503" y="28814"/>
            <a:ext cx="8856983" cy="1446550"/>
          </a:xfrm>
          <a:prstGeom prst="rect">
            <a:avLst/>
          </a:prstGeom>
        </p:spPr>
        <p:txBody>
          <a:bodyPr wrap="square">
            <a:spAutoFit/>
          </a:bodyPr>
          <a:lstStyle/>
          <a:p>
            <a:pPr algn="ctr"/>
            <a:r>
              <a:rPr lang="tt-RU" sz="4400" b="1" dirty="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Алтын куллы , изге </a:t>
            </a:r>
            <a:r>
              <a:rPr lang="tt-RU" sz="4400" b="1" dirty="0" smtClean="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күңелле </a:t>
            </a:r>
            <a:r>
              <a:rPr lang="tt-RU" sz="4400" b="1" dirty="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Arial"/>
                <a:ea typeface="+mj-ea"/>
                <a:cs typeface="+mj-cs"/>
              </a:rPr>
              <a:t>Хәмзә бабай</a:t>
            </a:r>
            <a:endParaRPr lang="ru-RU" sz="4400" dirty="0"/>
          </a:p>
        </p:txBody>
      </p:sp>
    </p:spTree>
    <p:extLst>
      <p:ext uri="{BB962C8B-B14F-4D97-AF65-F5344CB8AC3E}">
        <p14:creationId xmlns:p14="http://schemas.microsoft.com/office/powerpoint/2010/main" xmlns="" val="2041232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797</TotalTime>
  <Words>686</Words>
  <Application>Microsoft Office PowerPoint</Application>
  <PresentationFormat>Экран (4:3)</PresentationFormat>
  <Paragraphs>136</Paragraphs>
  <Slides>20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Керкәле авылы кайда? Биек тау итәгендә...</dc:title>
  <dc:creator>Рамиля</dc:creator>
  <cp:lastModifiedBy>Каркали</cp:lastModifiedBy>
  <cp:revision>53</cp:revision>
  <dcterms:created xsi:type="dcterms:W3CDTF">2013-04-13T05:24:54Z</dcterms:created>
  <dcterms:modified xsi:type="dcterms:W3CDTF">2013-08-26T04:53:01Z</dcterms:modified>
</cp:coreProperties>
</file>