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</p:sldMasterIdLst>
  <p:notesMasterIdLst>
    <p:notesMasterId r:id="rId17"/>
  </p:notesMasterIdLst>
  <p:sldIdLst>
    <p:sldId id="524" r:id="rId2"/>
    <p:sldId id="531" r:id="rId3"/>
    <p:sldId id="532" r:id="rId4"/>
    <p:sldId id="526" r:id="rId5"/>
    <p:sldId id="533" r:id="rId6"/>
    <p:sldId id="534" r:id="rId7"/>
    <p:sldId id="535" r:id="rId8"/>
    <p:sldId id="527" r:id="rId9"/>
    <p:sldId id="528" r:id="rId10"/>
    <p:sldId id="529" r:id="rId11"/>
    <p:sldId id="530" r:id="rId12"/>
    <p:sldId id="548" r:id="rId13"/>
    <p:sldId id="549" r:id="rId14"/>
    <p:sldId id="550" r:id="rId15"/>
    <p:sldId id="551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66FFFF"/>
    <a:srgbClr val="FF9933"/>
    <a:srgbClr val="FF3300"/>
    <a:srgbClr val="CCECFF"/>
    <a:srgbClr val="990033"/>
    <a:srgbClr val="993366"/>
    <a:srgbClr val="0033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521" autoAdjust="0"/>
    <p:restoredTop sz="94761" autoAdjust="0"/>
  </p:normalViewPr>
  <p:slideViewPr>
    <p:cSldViewPr>
      <p:cViewPr>
        <p:scale>
          <a:sx n="50" d="100"/>
          <a:sy n="50" d="100"/>
        </p:scale>
        <p:origin x="-3384" y="-1392"/>
      </p:cViewPr>
      <p:guideLst>
        <p:guide orient="horz" pos="2160"/>
        <p:guide pos="2880"/>
      </p:guideLst>
    </p:cSldViewPr>
  </p:slideViewPr>
  <p:outlineViewPr>
    <p:cViewPr>
      <p:scale>
        <a:sx n="30" d="100"/>
        <a:sy n="3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0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26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6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26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26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E14D02B9-0E61-4F3E-859D-F8686A1417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6DD05-0CD4-4ACD-8DEF-AF82174F77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12A4E7-1D07-4E52-8C6B-CE0E1E8CBB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512E6-FB64-4E62-A435-265CA6E350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C7D07-4A9C-46AD-8AB1-8D79C3AA7A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674F0-9FA4-45AC-9AAB-F8E59B182B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80E59-7E2F-420B-8011-82D7511576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D07A9-A774-403F-BA65-AC3374B071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3D0D7-5629-4D71-8C7F-5FC104B572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055A0-47F0-494E-9339-D3CF7732C1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C4E89-7D68-4E93-9C9E-7FE965C220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F6EA5-9FC9-42A2-BCB7-1EB6672962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279C9-0E6F-4B75-BD61-95FC8879BB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E8ABB-A4CF-44C8-980E-8955664747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9FFD9"/>
            </a:gs>
            <a:gs pos="100000">
              <a:srgbClr val="FFFF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16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6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6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F024E12-AEC2-47BB-BE9D-ABFD81616B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2" r:id="rId2"/>
    <p:sldLayoutId id="2147483751" r:id="rId3"/>
    <p:sldLayoutId id="2147483750" r:id="rId4"/>
    <p:sldLayoutId id="2147483749" r:id="rId5"/>
    <p:sldLayoutId id="2147483748" r:id="rId6"/>
    <p:sldLayoutId id="2147483747" r:id="rId7"/>
    <p:sldLayoutId id="2147483746" r:id="rId8"/>
    <p:sldLayoutId id="2147483745" r:id="rId9"/>
    <p:sldLayoutId id="2147483744" r:id="rId10"/>
    <p:sldLayoutId id="2147483743" r:id="rId11"/>
    <p:sldLayoutId id="2147483742" r:id="rId12"/>
    <p:sldLayoutId id="214748374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7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8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0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7" name="Rectangle 21"/>
          <p:cNvSpPr>
            <a:spLocks noChangeArrowheads="1"/>
          </p:cNvSpPr>
          <p:nvPr/>
        </p:nvSpPr>
        <p:spPr bwMode="auto">
          <a:xfrm>
            <a:off x="4479925" y="3048000"/>
            <a:ext cx="184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44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470018" name="Rectangle 43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692150"/>
            <a:ext cx="8424863" cy="3960813"/>
          </a:xfrm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ct val="100000"/>
              </a:spcBef>
            </a:pPr>
            <a:r>
              <a:rPr lang="ru-RU" sz="2200" dirty="0" smtClean="0"/>
              <a:t> </a:t>
            </a:r>
            <a:r>
              <a:rPr lang="ru-RU" sz="2800" b="1" dirty="0" smtClean="0">
                <a:solidFill>
                  <a:srgbClr val="CC0000"/>
                </a:solidFill>
              </a:rPr>
              <a:t/>
            </a:r>
            <a:br>
              <a:rPr lang="ru-RU" sz="2800" b="1" dirty="0" smtClean="0">
                <a:solidFill>
                  <a:srgbClr val="CC0000"/>
                </a:solidFill>
              </a:rPr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  </a:t>
            </a:r>
            <a:r>
              <a:rPr lang="ru-RU" sz="2400" b="1" dirty="0" smtClean="0">
                <a:solidFill>
                  <a:srgbClr val="000066"/>
                </a:solidFill>
              </a:rPr>
              <a:t> </a:t>
            </a:r>
            <a:r>
              <a:rPr lang="ru-RU" sz="2400" b="1" dirty="0" smtClean="0">
                <a:solidFill>
                  <a:srgbClr val="660033"/>
                </a:solidFill>
              </a:rPr>
              <a:t>Средства индивидуальной защиты органов дыхания. </a:t>
            </a:r>
            <a:r>
              <a:rPr lang="ru-RU" sz="2400" b="1" dirty="0" smtClean="0">
                <a:solidFill>
                  <a:srgbClr val="660033"/>
                </a:solidFill>
              </a:rPr>
              <a:t/>
            </a:r>
            <a:br>
              <a:rPr lang="ru-RU" sz="2400" b="1" dirty="0" smtClean="0">
                <a:solidFill>
                  <a:srgbClr val="660033"/>
                </a:solidFill>
              </a:rPr>
            </a:br>
            <a:r>
              <a:rPr lang="ru-RU" sz="2400" b="1" dirty="0" smtClean="0">
                <a:solidFill>
                  <a:srgbClr val="660033"/>
                </a:solidFill>
              </a:rPr>
              <a:t>Гражданские </a:t>
            </a:r>
            <a:r>
              <a:rPr lang="ru-RU" sz="2400" b="1" dirty="0" smtClean="0">
                <a:solidFill>
                  <a:srgbClr val="660033"/>
                </a:solidFill>
              </a:rPr>
              <a:t>фильтрующие противогазы.</a:t>
            </a:r>
            <a:br>
              <a:rPr lang="ru-RU" sz="2400" b="1" dirty="0" smtClean="0">
                <a:solidFill>
                  <a:srgbClr val="660033"/>
                </a:solidFill>
              </a:rPr>
            </a:br>
            <a:r>
              <a:rPr lang="ru-RU" sz="2400" b="1" dirty="0" smtClean="0">
                <a:solidFill>
                  <a:srgbClr val="660033"/>
                </a:solidFill>
              </a:rPr>
              <a:t>Средства индивидуальной защиты кожи. </a:t>
            </a:r>
            <a:br>
              <a:rPr lang="ru-RU" sz="2400" b="1" dirty="0" smtClean="0">
                <a:solidFill>
                  <a:srgbClr val="660033"/>
                </a:solidFill>
              </a:rPr>
            </a:br>
            <a:r>
              <a:rPr lang="ru-RU" sz="2400" b="1" dirty="0" smtClean="0">
                <a:solidFill>
                  <a:srgbClr val="660033"/>
                </a:solidFill>
              </a:rPr>
              <a:t>Их назначение и классификация. </a:t>
            </a:r>
            <a:br>
              <a:rPr lang="ru-RU" sz="2400" b="1" dirty="0" smtClean="0">
                <a:solidFill>
                  <a:srgbClr val="660033"/>
                </a:solidFill>
              </a:rPr>
            </a:br>
            <a:r>
              <a:rPr lang="ru-RU" sz="2400" b="1" dirty="0" smtClean="0">
                <a:solidFill>
                  <a:srgbClr val="660033"/>
                </a:solidFill>
              </a:rPr>
              <a:t>Простейшие средства защиты кожи и их свойства.</a:t>
            </a:r>
            <a:br>
              <a:rPr lang="ru-RU" sz="2400" b="1" dirty="0" smtClean="0">
                <a:solidFill>
                  <a:srgbClr val="660033"/>
                </a:solidFill>
              </a:rPr>
            </a:br>
            <a:r>
              <a:rPr lang="ru-RU" sz="2400" b="1" dirty="0" smtClean="0">
                <a:solidFill>
                  <a:srgbClr val="660033"/>
                </a:solidFill>
              </a:rPr>
              <a:t> </a:t>
            </a:r>
            <a:endParaRPr lang="ru-RU" sz="2400" b="1" dirty="0" smtClean="0">
              <a:solidFill>
                <a:srgbClr val="660033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3" descr="фон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6258" name="Object 2"/>
          <p:cNvGraphicFramePr>
            <a:graphicFrameLocks noChangeAspect="1"/>
          </p:cNvGraphicFramePr>
          <p:nvPr/>
        </p:nvGraphicFramePr>
        <p:xfrm>
          <a:off x="323850" y="260350"/>
          <a:ext cx="8675688" cy="6365875"/>
        </p:xfrm>
        <a:graphic>
          <a:graphicData uri="http://schemas.openxmlformats.org/presentationml/2006/ole">
            <p:oleObj spid="_x0000_s98307" name="Image" r:id="rId4" imgW="3553354" imgH="247377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3" descr="фон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7282" name="Object 2"/>
          <p:cNvGraphicFramePr>
            <a:graphicFrameLocks noChangeAspect="1"/>
          </p:cNvGraphicFramePr>
          <p:nvPr/>
        </p:nvGraphicFramePr>
        <p:xfrm>
          <a:off x="323850" y="260350"/>
          <a:ext cx="8569325" cy="6364288"/>
        </p:xfrm>
        <a:graphic>
          <a:graphicData uri="http://schemas.openxmlformats.org/presentationml/2006/ole">
            <p:oleObj spid="_x0000_s99331" name="Image" r:id="rId4" imgW="3535061" imgH="2460366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87" name="Rectangle 10"/>
          <p:cNvSpPr>
            <a:spLocks noChangeArrowheads="1"/>
          </p:cNvSpPr>
          <p:nvPr/>
        </p:nvSpPr>
        <p:spPr bwMode="auto">
          <a:xfrm>
            <a:off x="-4557713" y="2579688"/>
            <a:ext cx="1841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/>
              <a:t/>
            </a:r>
            <a:br>
              <a:rPr lang="ru-RU"/>
            </a:br>
            <a:endParaRPr lang="ru-RU"/>
          </a:p>
          <a:p>
            <a:pPr eaLnBrk="0" hangingPunct="0"/>
            <a:endParaRPr lang="ru-RU"/>
          </a:p>
        </p:txBody>
      </p:sp>
      <p:sp>
        <p:nvSpPr>
          <p:cNvPr id="182288" name="Rectangle 11"/>
          <p:cNvSpPr>
            <a:spLocks noChangeArrowheads="1"/>
          </p:cNvSpPr>
          <p:nvPr/>
        </p:nvSpPr>
        <p:spPr bwMode="auto">
          <a:xfrm>
            <a:off x="-4557713" y="3495675"/>
            <a:ext cx="184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400"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ru-RU" sz="1400">
                <a:solidFill>
                  <a:srgbClr val="000000"/>
                </a:solidFill>
                <a:cs typeface="Times New Roman" pitchFamily="18" charset="0"/>
              </a:rPr>
            </a:br>
            <a:endParaRPr lang="ru-RU"/>
          </a:p>
        </p:txBody>
      </p:sp>
      <p:graphicFrame>
        <p:nvGraphicFramePr>
          <p:cNvPr id="182284" name="Object 12"/>
          <p:cNvGraphicFramePr>
            <a:graphicFrameLocks noChangeAspect="1"/>
          </p:cNvGraphicFramePr>
          <p:nvPr/>
        </p:nvGraphicFramePr>
        <p:xfrm>
          <a:off x="1111250" y="3001963"/>
          <a:ext cx="2608263" cy="2514600"/>
        </p:xfrm>
        <a:graphic>
          <a:graphicData uri="http://schemas.openxmlformats.org/presentationml/2006/ole">
            <p:oleObj spid="_x0000_s182284" r:id="rId3" imgW="3535061" imgH="3406579" progId="">
              <p:embed/>
            </p:oleObj>
          </a:graphicData>
        </a:graphic>
      </p:graphicFrame>
      <p:sp>
        <p:nvSpPr>
          <p:cNvPr id="182289" name="Text Box 13"/>
          <p:cNvSpPr txBox="1">
            <a:spLocks noChangeArrowheads="1"/>
          </p:cNvSpPr>
          <p:nvPr/>
        </p:nvSpPr>
        <p:spPr bwMode="auto">
          <a:xfrm>
            <a:off x="993775" y="1844675"/>
            <a:ext cx="3290888" cy="100806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000" b="1">
                <a:solidFill>
                  <a:schemeClr val="accent2"/>
                </a:solidFill>
                <a:latin typeface="Times New Roman" pitchFamily="18" charset="0"/>
              </a:rPr>
              <a:t>ПРОТИВОПЫЛЬНАЯ ТКАНЕВАЯ МАСКА (ПТМ-1)</a:t>
            </a:r>
            <a:endParaRPr lang="ru-RU" sz="2000">
              <a:solidFill>
                <a:schemeClr val="accent2"/>
              </a:solidFill>
              <a:latin typeface="Times New Roman" pitchFamily="18" charset="0"/>
            </a:endParaRPr>
          </a:p>
          <a:p>
            <a:endParaRPr lang="ru-RU" sz="2000">
              <a:solidFill>
                <a:schemeClr val="accent2"/>
              </a:solidFill>
            </a:endParaRPr>
          </a:p>
        </p:txBody>
      </p:sp>
      <p:graphicFrame>
        <p:nvGraphicFramePr>
          <p:cNvPr id="182286" name="Object 14"/>
          <p:cNvGraphicFramePr>
            <a:graphicFrameLocks noChangeAspect="1"/>
          </p:cNvGraphicFramePr>
          <p:nvPr/>
        </p:nvGraphicFramePr>
        <p:xfrm>
          <a:off x="5534025" y="2924175"/>
          <a:ext cx="2295525" cy="2520950"/>
        </p:xfrm>
        <a:graphic>
          <a:graphicData uri="http://schemas.openxmlformats.org/presentationml/2006/ole">
            <p:oleObj spid="_x0000_s182286" r:id="rId4" imgW="3589939" imgH="3942073" progId="">
              <p:embed/>
            </p:oleObj>
          </a:graphicData>
        </a:graphic>
      </p:graphicFrame>
      <p:sp>
        <p:nvSpPr>
          <p:cNvPr id="182290" name="Text Box 15"/>
          <p:cNvSpPr txBox="1">
            <a:spLocks noChangeArrowheads="1"/>
          </p:cNvSpPr>
          <p:nvPr/>
        </p:nvSpPr>
        <p:spPr bwMode="auto">
          <a:xfrm>
            <a:off x="4932363" y="1916113"/>
            <a:ext cx="3240087" cy="6477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000" b="1">
                <a:solidFill>
                  <a:schemeClr val="accent2"/>
                </a:solidFill>
                <a:latin typeface="Times New Roman" pitchFamily="18" charset="0"/>
              </a:rPr>
              <a:t>ВАТНО-МАРЛЕВАЯ ПОВЯЗКА (ВМП)</a:t>
            </a:r>
          </a:p>
          <a:p>
            <a:endParaRPr lang="ru-RU" sz="2000">
              <a:solidFill>
                <a:schemeClr val="accent2"/>
              </a:solidFill>
            </a:endParaRPr>
          </a:p>
        </p:txBody>
      </p:sp>
      <p:sp>
        <p:nvSpPr>
          <p:cNvPr id="182291" name="Text Box 16"/>
          <p:cNvSpPr txBox="1">
            <a:spLocks noChangeArrowheads="1"/>
          </p:cNvSpPr>
          <p:nvPr/>
        </p:nvSpPr>
        <p:spPr bwMode="auto">
          <a:xfrm>
            <a:off x="1282700" y="620713"/>
            <a:ext cx="6384925" cy="8636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400" b="1">
                <a:solidFill>
                  <a:srgbClr val="CC0000"/>
                </a:solidFill>
                <a:latin typeface="Times New Roman" pitchFamily="18" charset="0"/>
              </a:rPr>
              <a:t>ПРОСТЕЙШИЕ СРЕДСТВА ЗАЩИТЫ ОРГАНОВ ДЫХАНИЯ</a:t>
            </a:r>
          </a:p>
          <a:p>
            <a:endParaRPr lang="ru-RU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32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950" y="234950"/>
            <a:ext cx="8458200" cy="636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35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0"/>
            <a:ext cx="8572500" cy="645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37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75" y="0"/>
            <a:ext cx="8559800" cy="645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54" name="Group 2"/>
          <p:cNvGrpSpPr>
            <a:grpSpLocks/>
          </p:cNvGrpSpPr>
          <p:nvPr/>
        </p:nvGrpSpPr>
        <p:grpSpPr bwMode="auto">
          <a:xfrm>
            <a:off x="2743200" y="1433513"/>
            <a:ext cx="1908175" cy="1046162"/>
            <a:chOff x="1728" y="1440"/>
            <a:chExt cx="1202" cy="659"/>
          </a:xfrm>
        </p:grpSpPr>
        <p:sp>
          <p:nvSpPr>
            <p:cNvPr id="472107" name="Line 3"/>
            <p:cNvSpPr>
              <a:spLocks noChangeShapeType="1"/>
            </p:cNvSpPr>
            <p:nvPr/>
          </p:nvSpPr>
          <p:spPr bwMode="auto">
            <a:xfrm>
              <a:off x="1776" y="1440"/>
              <a:ext cx="480" cy="432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2108" name="Text Box 4"/>
            <p:cNvSpPr txBox="1">
              <a:spLocks noChangeArrowheads="1"/>
            </p:cNvSpPr>
            <p:nvPr/>
          </p:nvSpPr>
          <p:spPr bwMode="auto">
            <a:xfrm>
              <a:off x="1728" y="1872"/>
              <a:ext cx="1202" cy="227"/>
            </a:xfrm>
            <a:prstGeom prst="rect">
              <a:avLst/>
            </a:prstGeom>
            <a:solidFill>
              <a:srgbClr val="FFFF99"/>
            </a:solidFill>
            <a:ln w="38100" cmpd="dbl">
              <a:solidFill>
                <a:srgbClr val="990099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</a:pPr>
              <a:r>
                <a:rPr lang="ru-RU" sz="1600" b="1">
                  <a:solidFill>
                    <a:srgbClr val="990099"/>
                  </a:solidFill>
                  <a:latin typeface="Times New Roman" pitchFamily="18" charset="0"/>
                </a:rPr>
                <a:t>И</a:t>
              </a:r>
              <a:r>
                <a:rPr lang="ru-RU" sz="1600" b="1">
                  <a:solidFill>
                    <a:srgbClr val="990099"/>
                  </a:solidFill>
                  <a:latin typeface="Times New Roman" pitchFamily="18" charset="0"/>
                  <a:cs typeface="Times New Roman" pitchFamily="18" charset="0"/>
                </a:rPr>
                <a:t>золирующие</a:t>
              </a:r>
              <a:r>
                <a:rPr lang="ru-RU" sz="1600" b="1">
                  <a:solidFill>
                    <a:srgbClr val="990099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100357" name="Group 5"/>
          <p:cNvGrpSpPr>
            <a:grpSpLocks/>
          </p:cNvGrpSpPr>
          <p:nvPr/>
        </p:nvGrpSpPr>
        <p:grpSpPr bwMode="auto">
          <a:xfrm>
            <a:off x="5105400" y="1433513"/>
            <a:ext cx="1908175" cy="1046162"/>
            <a:chOff x="3216" y="1440"/>
            <a:chExt cx="1202" cy="659"/>
          </a:xfrm>
        </p:grpSpPr>
        <p:sp>
          <p:nvSpPr>
            <p:cNvPr id="472105" name="Line 6"/>
            <p:cNvSpPr>
              <a:spLocks noChangeShapeType="1"/>
            </p:cNvSpPr>
            <p:nvPr/>
          </p:nvSpPr>
          <p:spPr bwMode="auto">
            <a:xfrm flipH="1">
              <a:off x="3840" y="1440"/>
              <a:ext cx="384" cy="43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2106" name="Text Box 7"/>
            <p:cNvSpPr txBox="1">
              <a:spLocks noChangeArrowheads="1"/>
            </p:cNvSpPr>
            <p:nvPr/>
          </p:nvSpPr>
          <p:spPr bwMode="auto">
            <a:xfrm>
              <a:off x="3216" y="1872"/>
              <a:ext cx="1202" cy="227"/>
            </a:xfrm>
            <a:prstGeom prst="rect">
              <a:avLst/>
            </a:prstGeom>
            <a:solidFill>
              <a:srgbClr val="CCCCFF"/>
            </a:solidFill>
            <a:ln w="38100" cmpd="dbl">
              <a:solidFill>
                <a:schemeClr val="accent2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</a:pPr>
              <a:r>
                <a:rPr lang="ru-RU" sz="1600" b="1">
                  <a:solidFill>
                    <a:srgbClr val="0000FF"/>
                  </a:solidFill>
                  <a:latin typeface="Times New Roman" pitchFamily="18" charset="0"/>
                </a:rPr>
                <a:t>Ф</a:t>
              </a:r>
              <a:r>
                <a:rPr lang="ru-RU" sz="16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ильтрующие</a:t>
              </a:r>
              <a:r>
                <a:rPr lang="ru-RU" sz="1600" b="1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sp>
        <p:nvSpPr>
          <p:cNvPr id="100360" name="Text Box 8"/>
          <p:cNvSpPr txBox="1">
            <a:spLocks noChangeArrowheads="1"/>
          </p:cNvSpPr>
          <p:nvPr/>
        </p:nvSpPr>
        <p:spPr bwMode="auto">
          <a:xfrm>
            <a:off x="533400" y="1052513"/>
            <a:ext cx="3598863" cy="360362"/>
          </a:xfrm>
          <a:prstGeom prst="rect">
            <a:avLst/>
          </a:prstGeom>
          <a:solidFill>
            <a:srgbClr val="FFCCFF"/>
          </a:solidFill>
          <a:ln w="9525">
            <a:solidFill>
              <a:srgbClr val="990099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600" b="1">
                <a:solidFill>
                  <a:srgbClr val="800080"/>
                </a:solidFill>
                <a:latin typeface="Times New Roman" pitchFamily="18" charset="0"/>
              </a:rPr>
              <a:t>С И З   </a:t>
            </a:r>
            <a:r>
              <a:rPr lang="ru-RU" sz="1600" b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органов </a:t>
            </a:r>
            <a:r>
              <a:rPr lang="ru-RU" sz="1600" b="1">
                <a:solidFill>
                  <a:srgbClr val="800080"/>
                </a:solidFill>
                <a:latin typeface="Times New Roman" pitchFamily="18" charset="0"/>
              </a:rPr>
              <a:t> </a:t>
            </a:r>
            <a:r>
              <a:rPr lang="ru-RU" sz="1600" b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дыхания</a:t>
            </a:r>
            <a:endParaRPr lang="ru-RU" sz="1600" b="1">
              <a:solidFill>
                <a:srgbClr val="800080"/>
              </a:solidFill>
              <a:latin typeface="Times New Roman" pitchFamily="18" charset="0"/>
            </a:endParaRPr>
          </a:p>
        </p:txBody>
      </p:sp>
      <p:sp>
        <p:nvSpPr>
          <p:cNvPr id="100361" name="Text Box 9"/>
          <p:cNvSpPr txBox="1">
            <a:spLocks noChangeArrowheads="1"/>
          </p:cNvSpPr>
          <p:nvPr/>
        </p:nvSpPr>
        <p:spPr bwMode="auto">
          <a:xfrm>
            <a:off x="5257800" y="1052513"/>
            <a:ext cx="3598863" cy="360362"/>
          </a:xfrm>
          <a:prstGeom prst="rect">
            <a:avLst/>
          </a:prstGeom>
          <a:solidFill>
            <a:srgbClr val="00FF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sz="1600" b="1">
                <a:solidFill>
                  <a:srgbClr val="0000FF"/>
                </a:solidFill>
                <a:latin typeface="Times New Roman" pitchFamily="18" charset="0"/>
              </a:rPr>
              <a:t>С И З  </a:t>
            </a:r>
            <a:r>
              <a:rPr lang="ru-RU" sz="1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sz="1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кожи </a:t>
            </a:r>
            <a:endParaRPr lang="ru-RU" sz="1600" b="1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100362" name="Group 10"/>
          <p:cNvGrpSpPr>
            <a:grpSpLocks/>
          </p:cNvGrpSpPr>
          <p:nvPr/>
        </p:nvGrpSpPr>
        <p:grpSpPr bwMode="auto">
          <a:xfrm>
            <a:off x="1524000" y="1662113"/>
            <a:ext cx="6172200" cy="287337"/>
            <a:chOff x="960" y="1584"/>
            <a:chExt cx="3888" cy="181"/>
          </a:xfrm>
        </p:grpSpPr>
        <p:sp>
          <p:nvSpPr>
            <p:cNvPr id="472103" name="AutoShape 11"/>
            <p:cNvSpPr>
              <a:spLocks noChangeArrowheads="1"/>
            </p:cNvSpPr>
            <p:nvPr/>
          </p:nvSpPr>
          <p:spPr bwMode="auto">
            <a:xfrm>
              <a:off x="960" y="1584"/>
              <a:ext cx="3854" cy="181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CCCCFF"/>
                </a:gs>
                <a:gs pos="100000">
                  <a:srgbClr val="FFFF99"/>
                </a:gs>
              </a:gsLst>
              <a:lin ang="2700000" scaled="1"/>
            </a:gra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2104" name="Text Box 12"/>
            <p:cNvSpPr txBox="1">
              <a:spLocks noChangeArrowheads="1"/>
            </p:cNvSpPr>
            <p:nvPr/>
          </p:nvSpPr>
          <p:spPr bwMode="auto">
            <a:xfrm>
              <a:off x="1008" y="1584"/>
              <a:ext cx="3840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>
                <a:spcBef>
                  <a:spcPct val="50000"/>
                </a:spcBef>
              </a:pPr>
              <a:r>
                <a:rPr lang="ru-RU" sz="1400" b="1">
                  <a:latin typeface="Times New Roman" pitchFamily="18" charset="0"/>
                </a:rPr>
                <a:t>П О    П Р И Н Ц И П У    З А Щ И Т Н О Г О    Д Е Й С Т В И Я</a:t>
              </a:r>
              <a:r>
                <a:rPr lang="ru-RU" sz="1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100365" name="Group 13"/>
          <p:cNvGrpSpPr>
            <a:grpSpLocks/>
          </p:cNvGrpSpPr>
          <p:nvPr/>
        </p:nvGrpSpPr>
        <p:grpSpPr bwMode="auto">
          <a:xfrm>
            <a:off x="228600" y="1433513"/>
            <a:ext cx="1979613" cy="1046162"/>
            <a:chOff x="144" y="1440"/>
            <a:chExt cx="1247" cy="659"/>
          </a:xfrm>
        </p:grpSpPr>
        <p:sp>
          <p:nvSpPr>
            <p:cNvPr id="472101" name="Text Box 14"/>
            <p:cNvSpPr txBox="1">
              <a:spLocks noChangeArrowheads="1"/>
            </p:cNvSpPr>
            <p:nvPr/>
          </p:nvSpPr>
          <p:spPr bwMode="auto">
            <a:xfrm>
              <a:off x="144" y="1872"/>
              <a:ext cx="1247" cy="227"/>
            </a:xfrm>
            <a:prstGeom prst="rect">
              <a:avLst/>
            </a:prstGeom>
            <a:solidFill>
              <a:srgbClr val="CCCCFF"/>
            </a:solidFill>
            <a:ln w="38100" cmpd="dbl">
              <a:solidFill>
                <a:srgbClr val="990099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</a:pPr>
              <a:r>
                <a:rPr lang="ru-RU" sz="1600" b="1">
                  <a:solidFill>
                    <a:srgbClr val="990099"/>
                  </a:solidFill>
                  <a:latin typeface="Times New Roman" pitchFamily="18" charset="0"/>
                </a:rPr>
                <a:t>Ф</a:t>
              </a:r>
              <a:r>
                <a:rPr lang="ru-RU" sz="1600" b="1">
                  <a:solidFill>
                    <a:srgbClr val="990099"/>
                  </a:solidFill>
                  <a:latin typeface="Times New Roman" pitchFamily="18" charset="0"/>
                  <a:cs typeface="Times New Roman" pitchFamily="18" charset="0"/>
                </a:rPr>
                <a:t>ильтрующие</a:t>
              </a:r>
              <a:r>
                <a:rPr lang="ru-RU" sz="1600" b="1">
                  <a:solidFill>
                    <a:srgbClr val="990099"/>
                  </a:solidFill>
                  <a:latin typeface="Times New Roman" pitchFamily="18" charset="0"/>
                </a:rPr>
                <a:t> </a:t>
              </a:r>
            </a:p>
          </p:txBody>
        </p:sp>
        <p:sp>
          <p:nvSpPr>
            <p:cNvPr id="472102" name="Line 15"/>
            <p:cNvSpPr>
              <a:spLocks noChangeShapeType="1"/>
            </p:cNvSpPr>
            <p:nvPr/>
          </p:nvSpPr>
          <p:spPr bwMode="auto">
            <a:xfrm flipH="1">
              <a:off x="432" y="1440"/>
              <a:ext cx="528" cy="432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0368" name="Group 16"/>
          <p:cNvGrpSpPr>
            <a:grpSpLocks/>
          </p:cNvGrpSpPr>
          <p:nvPr/>
        </p:nvGrpSpPr>
        <p:grpSpPr bwMode="auto">
          <a:xfrm>
            <a:off x="7315200" y="1433513"/>
            <a:ext cx="1619250" cy="1046162"/>
            <a:chOff x="4608" y="1440"/>
            <a:chExt cx="1020" cy="659"/>
          </a:xfrm>
        </p:grpSpPr>
        <p:sp>
          <p:nvSpPr>
            <p:cNvPr id="472099" name="Text Box 17"/>
            <p:cNvSpPr txBox="1">
              <a:spLocks noChangeArrowheads="1"/>
            </p:cNvSpPr>
            <p:nvPr/>
          </p:nvSpPr>
          <p:spPr bwMode="auto">
            <a:xfrm>
              <a:off x="4608" y="1872"/>
              <a:ext cx="1020" cy="227"/>
            </a:xfrm>
            <a:prstGeom prst="rect">
              <a:avLst/>
            </a:prstGeom>
            <a:solidFill>
              <a:srgbClr val="FFFF9D"/>
            </a:solidFill>
            <a:ln w="38100" cmpd="dbl">
              <a:solidFill>
                <a:schemeClr val="accent2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</a:pPr>
              <a:r>
                <a:rPr lang="ru-RU" sz="1600" b="1">
                  <a:solidFill>
                    <a:srgbClr val="0000FF"/>
                  </a:solidFill>
                  <a:latin typeface="Times New Roman" pitchFamily="18" charset="0"/>
                </a:rPr>
                <a:t>И</a:t>
              </a:r>
              <a:r>
                <a:rPr lang="ru-RU" sz="16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золирующие</a:t>
              </a:r>
              <a:r>
                <a:rPr lang="ru-RU" sz="16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</a:p>
          </p:txBody>
        </p:sp>
        <p:sp>
          <p:nvSpPr>
            <p:cNvPr id="472100" name="Line 18"/>
            <p:cNvSpPr>
              <a:spLocks noChangeShapeType="1"/>
            </p:cNvSpPr>
            <p:nvPr/>
          </p:nvSpPr>
          <p:spPr bwMode="auto">
            <a:xfrm>
              <a:off x="4752" y="1440"/>
              <a:ext cx="384" cy="43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0371" name="Group 19"/>
          <p:cNvGrpSpPr>
            <a:grpSpLocks/>
          </p:cNvGrpSpPr>
          <p:nvPr/>
        </p:nvGrpSpPr>
        <p:grpSpPr bwMode="auto">
          <a:xfrm>
            <a:off x="228600" y="2500313"/>
            <a:ext cx="1966913" cy="2081212"/>
            <a:chOff x="144" y="2112"/>
            <a:chExt cx="1247" cy="1152"/>
          </a:xfrm>
        </p:grpSpPr>
        <p:sp>
          <p:nvSpPr>
            <p:cNvPr id="472097" name="Text Box 20"/>
            <p:cNvSpPr txBox="1">
              <a:spLocks noChangeArrowheads="1"/>
            </p:cNvSpPr>
            <p:nvPr/>
          </p:nvSpPr>
          <p:spPr bwMode="auto">
            <a:xfrm>
              <a:off x="144" y="2208"/>
              <a:ext cx="1247" cy="1056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0099"/>
              </a:solidFill>
              <a:miter lim="800000"/>
              <a:headEnd/>
              <a:tailEnd/>
            </a:ln>
          </p:spPr>
          <p:txBody>
            <a:bodyPr tIns="36000" bIns="36000"/>
            <a:lstStyle/>
            <a:p>
              <a:pPr algn="ctr"/>
              <a:r>
                <a:rPr lang="ru-RU" sz="1500" b="1">
                  <a:solidFill>
                    <a:srgbClr val="FF3399"/>
                  </a:solidFill>
                  <a:latin typeface="Times New Roman" pitchFamily="18" charset="0"/>
                </a:rPr>
                <a:t>Противогазы</a:t>
              </a:r>
            </a:p>
            <a:p>
              <a:pPr algn="ctr"/>
              <a:r>
                <a:rPr lang="ru-RU" sz="1500" b="1">
                  <a:solidFill>
                    <a:srgbClr val="000000"/>
                  </a:solidFill>
                  <a:latin typeface="Times New Roman" pitchFamily="18" charset="0"/>
                </a:rPr>
                <a:t>Для сил РСЧС и ГО и населения:</a:t>
              </a:r>
            </a:p>
            <a:p>
              <a:pPr algn="ctr"/>
              <a:r>
                <a:rPr lang="ru-RU" sz="1500" b="1">
                  <a:solidFill>
                    <a:srgbClr val="000000"/>
                  </a:solidFill>
                  <a:latin typeface="Times New Roman" pitchFamily="18" charset="0"/>
                </a:rPr>
                <a:t>ГП-5 (ГП-5М), ГП-7 (ГП-7ВМ), ПДФ-Д, ПДФ-Ш, КЗД-4 (6), промышленные</a:t>
              </a:r>
            </a:p>
            <a:p>
              <a:pPr algn="ctr"/>
              <a:r>
                <a:rPr lang="ru-RU" sz="1500" b="1">
                  <a:solidFill>
                    <a:srgbClr val="000000"/>
                  </a:solidFill>
                  <a:latin typeface="Times New Roman" pitchFamily="18" charset="0"/>
                </a:rPr>
                <a:t>Самоспасатели</a:t>
              </a:r>
            </a:p>
          </p:txBody>
        </p:sp>
        <p:sp>
          <p:nvSpPr>
            <p:cNvPr id="472098" name="Line 21"/>
            <p:cNvSpPr>
              <a:spLocks noChangeShapeType="1"/>
            </p:cNvSpPr>
            <p:nvPr/>
          </p:nvSpPr>
          <p:spPr bwMode="auto">
            <a:xfrm>
              <a:off x="720" y="2112"/>
              <a:ext cx="0" cy="96"/>
            </a:xfrm>
            <a:prstGeom prst="line">
              <a:avLst/>
            </a:prstGeom>
            <a:noFill/>
            <a:ln w="9525">
              <a:solidFill>
                <a:srgbClr val="99009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0374" name="Group 22"/>
          <p:cNvGrpSpPr>
            <a:grpSpLocks/>
          </p:cNvGrpSpPr>
          <p:nvPr/>
        </p:nvGrpSpPr>
        <p:grpSpPr bwMode="auto">
          <a:xfrm>
            <a:off x="228600" y="4637088"/>
            <a:ext cx="1979613" cy="1528762"/>
            <a:chOff x="144" y="3264"/>
            <a:chExt cx="1247" cy="963"/>
          </a:xfrm>
        </p:grpSpPr>
        <p:sp>
          <p:nvSpPr>
            <p:cNvPr id="472095" name="Text Box 23"/>
            <p:cNvSpPr txBox="1">
              <a:spLocks noChangeArrowheads="1"/>
            </p:cNvSpPr>
            <p:nvPr/>
          </p:nvSpPr>
          <p:spPr bwMode="auto">
            <a:xfrm>
              <a:off x="144" y="3456"/>
              <a:ext cx="1247" cy="771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0099"/>
              </a:solidFill>
              <a:miter lim="800000"/>
              <a:headEnd/>
              <a:tailEnd/>
            </a:ln>
          </p:spPr>
          <p:txBody>
            <a:bodyPr tIns="36000" bIns="36000"/>
            <a:lstStyle/>
            <a:p>
              <a:pPr algn="ctr">
                <a:spcBef>
                  <a:spcPct val="50000"/>
                </a:spcBef>
              </a:pPr>
              <a:r>
                <a:rPr lang="ru-RU" sz="1500" b="1">
                  <a:solidFill>
                    <a:srgbClr val="FF3399"/>
                  </a:solidFill>
                  <a:latin typeface="Times New Roman" pitchFamily="18" charset="0"/>
                </a:rPr>
                <a:t>Респираторы</a:t>
              </a:r>
            </a:p>
            <a:p>
              <a:pPr algn="ctr"/>
              <a:r>
                <a:rPr lang="ru-RU" sz="1500" b="1">
                  <a:solidFill>
                    <a:srgbClr val="000000"/>
                  </a:solidFill>
                  <a:latin typeface="Times New Roman" pitchFamily="18" charset="0"/>
                </a:rPr>
                <a:t>Р-2, Р-2Д, РПГ-67, РУ-60М, У-2КС,</a:t>
              </a:r>
            </a:p>
            <a:p>
              <a:pPr algn="ctr"/>
              <a:r>
                <a:rPr lang="ru-RU" sz="1500" b="1">
                  <a:solidFill>
                    <a:srgbClr val="000000"/>
                  </a:solidFill>
                  <a:latin typeface="Times New Roman" pitchFamily="18" charset="0"/>
                </a:rPr>
                <a:t>У-2К, Ф-62Ш,</a:t>
              </a:r>
            </a:p>
            <a:p>
              <a:pPr algn="ctr"/>
              <a:r>
                <a:rPr lang="ru-RU" sz="1500" b="1">
                  <a:solidFill>
                    <a:srgbClr val="000000"/>
                  </a:solidFill>
                  <a:latin typeface="Times New Roman" pitchFamily="18" charset="0"/>
                </a:rPr>
                <a:t>ФА-2002, У-2ГП</a:t>
              </a:r>
            </a:p>
          </p:txBody>
        </p:sp>
        <p:sp>
          <p:nvSpPr>
            <p:cNvPr id="472096" name="Line 24"/>
            <p:cNvSpPr>
              <a:spLocks noChangeShapeType="1"/>
            </p:cNvSpPr>
            <p:nvPr/>
          </p:nvSpPr>
          <p:spPr bwMode="auto">
            <a:xfrm>
              <a:off x="720" y="3264"/>
              <a:ext cx="0" cy="192"/>
            </a:xfrm>
            <a:prstGeom prst="line">
              <a:avLst/>
            </a:prstGeom>
            <a:noFill/>
            <a:ln w="9525">
              <a:solidFill>
                <a:srgbClr val="99009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0377" name="Group 25"/>
          <p:cNvGrpSpPr>
            <a:grpSpLocks/>
          </p:cNvGrpSpPr>
          <p:nvPr/>
        </p:nvGrpSpPr>
        <p:grpSpPr bwMode="auto">
          <a:xfrm>
            <a:off x="2209800" y="4633913"/>
            <a:ext cx="2438400" cy="1219200"/>
            <a:chOff x="1392" y="3456"/>
            <a:chExt cx="1536" cy="768"/>
          </a:xfrm>
        </p:grpSpPr>
        <p:sp>
          <p:nvSpPr>
            <p:cNvPr id="472093" name="Text Box 26"/>
            <p:cNvSpPr txBox="1">
              <a:spLocks noChangeArrowheads="1"/>
            </p:cNvSpPr>
            <p:nvPr/>
          </p:nvSpPr>
          <p:spPr bwMode="auto">
            <a:xfrm>
              <a:off x="1488" y="3456"/>
              <a:ext cx="1440" cy="768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0099"/>
              </a:solidFill>
              <a:miter lim="800000"/>
              <a:headEnd/>
              <a:tailEnd/>
            </a:ln>
          </p:spPr>
          <p:txBody>
            <a:bodyPr tIns="36000" bIns="36000"/>
            <a:lstStyle/>
            <a:p>
              <a:pPr algn="ctr">
                <a:spcBef>
                  <a:spcPct val="50000"/>
                </a:spcBef>
              </a:pPr>
              <a:r>
                <a:rPr lang="ru-RU" sz="1500" b="1">
                  <a:solidFill>
                    <a:srgbClr val="FF3399"/>
                  </a:solidFill>
                  <a:latin typeface="Times New Roman" pitchFamily="18" charset="0"/>
                </a:rPr>
                <a:t>Простейшие средства</a:t>
              </a:r>
            </a:p>
            <a:p>
              <a:pPr algn="ctr"/>
              <a:r>
                <a:rPr lang="ru-RU" sz="1500" b="1">
                  <a:solidFill>
                    <a:srgbClr val="000000"/>
                  </a:solidFill>
                  <a:latin typeface="Times New Roman" pitchFamily="18" charset="0"/>
                </a:rPr>
                <a:t>Противопыльно-тканевая маска ПТМ-1, ватно-марлевая повязка (ВМП)</a:t>
              </a:r>
            </a:p>
          </p:txBody>
        </p:sp>
        <p:sp>
          <p:nvSpPr>
            <p:cNvPr id="472094" name="Line 27"/>
            <p:cNvSpPr>
              <a:spLocks noChangeShapeType="1"/>
            </p:cNvSpPr>
            <p:nvPr/>
          </p:nvSpPr>
          <p:spPr bwMode="auto">
            <a:xfrm>
              <a:off x="1392" y="3840"/>
              <a:ext cx="96" cy="0"/>
            </a:xfrm>
            <a:prstGeom prst="line">
              <a:avLst/>
            </a:prstGeom>
            <a:noFill/>
            <a:ln w="9525">
              <a:solidFill>
                <a:srgbClr val="99009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0380" name="Group 28"/>
          <p:cNvGrpSpPr>
            <a:grpSpLocks/>
          </p:cNvGrpSpPr>
          <p:nvPr/>
        </p:nvGrpSpPr>
        <p:grpSpPr bwMode="auto">
          <a:xfrm>
            <a:off x="2743200" y="2500313"/>
            <a:ext cx="1908175" cy="1143000"/>
            <a:chOff x="1728" y="2112"/>
            <a:chExt cx="1202" cy="720"/>
          </a:xfrm>
        </p:grpSpPr>
        <p:sp>
          <p:nvSpPr>
            <p:cNvPr id="472091" name="Text Box 29"/>
            <p:cNvSpPr txBox="1">
              <a:spLocks noChangeArrowheads="1"/>
            </p:cNvSpPr>
            <p:nvPr/>
          </p:nvSpPr>
          <p:spPr bwMode="auto">
            <a:xfrm>
              <a:off x="1728" y="2208"/>
              <a:ext cx="1202" cy="624"/>
            </a:xfrm>
            <a:prstGeom prst="rect">
              <a:avLst/>
            </a:prstGeom>
            <a:solidFill>
              <a:srgbClr val="FFFF9D"/>
            </a:solidFill>
            <a:ln w="9525">
              <a:solidFill>
                <a:srgbClr val="990099"/>
              </a:solidFill>
              <a:miter lim="800000"/>
              <a:headEnd/>
              <a:tailEnd/>
            </a:ln>
          </p:spPr>
          <p:txBody>
            <a:bodyPr tIns="36000" bIns="36000"/>
            <a:lstStyle/>
            <a:p>
              <a:pPr algn="ctr">
                <a:spcBef>
                  <a:spcPct val="50000"/>
                </a:spcBef>
              </a:pPr>
              <a:r>
                <a:rPr lang="ru-RU" sz="1500" b="1">
                  <a:solidFill>
                    <a:srgbClr val="FF3399"/>
                  </a:solidFill>
                  <a:latin typeface="Times New Roman" pitchFamily="18" charset="0"/>
                </a:rPr>
                <a:t>Автономные дыха-тельные аппараты</a:t>
              </a:r>
            </a:p>
            <a:p>
              <a:pPr algn="ctr"/>
              <a:r>
                <a:rPr lang="ru-RU" sz="1500" b="1">
                  <a:solidFill>
                    <a:srgbClr val="000000"/>
                  </a:solidFill>
                  <a:latin typeface="Times New Roman" pitchFamily="18" charset="0"/>
                </a:rPr>
                <a:t>ИП-4М, ИП-5, КИП-8, АСВ-2</a:t>
              </a:r>
            </a:p>
          </p:txBody>
        </p:sp>
        <p:sp>
          <p:nvSpPr>
            <p:cNvPr id="472092" name="Line 30"/>
            <p:cNvSpPr>
              <a:spLocks noChangeShapeType="1"/>
            </p:cNvSpPr>
            <p:nvPr/>
          </p:nvSpPr>
          <p:spPr bwMode="auto">
            <a:xfrm>
              <a:off x="2352" y="2112"/>
              <a:ext cx="0" cy="96"/>
            </a:xfrm>
            <a:prstGeom prst="line">
              <a:avLst/>
            </a:prstGeom>
            <a:noFill/>
            <a:ln w="9525">
              <a:solidFill>
                <a:srgbClr val="99009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0383" name="Group 31"/>
          <p:cNvGrpSpPr>
            <a:grpSpLocks/>
          </p:cNvGrpSpPr>
          <p:nvPr/>
        </p:nvGrpSpPr>
        <p:grpSpPr bwMode="auto">
          <a:xfrm>
            <a:off x="2743200" y="3643313"/>
            <a:ext cx="1908175" cy="831850"/>
            <a:chOff x="1728" y="2832"/>
            <a:chExt cx="1202" cy="524"/>
          </a:xfrm>
        </p:grpSpPr>
        <p:sp>
          <p:nvSpPr>
            <p:cNvPr id="472089" name="Text Box 32"/>
            <p:cNvSpPr txBox="1">
              <a:spLocks noChangeArrowheads="1"/>
            </p:cNvSpPr>
            <p:nvPr/>
          </p:nvSpPr>
          <p:spPr bwMode="auto">
            <a:xfrm>
              <a:off x="1728" y="2880"/>
              <a:ext cx="1202" cy="476"/>
            </a:xfrm>
            <a:prstGeom prst="rect">
              <a:avLst/>
            </a:prstGeom>
            <a:solidFill>
              <a:srgbClr val="FFFF9D"/>
            </a:solidFill>
            <a:ln w="9525">
              <a:solidFill>
                <a:srgbClr val="990099"/>
              </a:solidFill>
              <a:miter lim="800000"/>
              <a:headEnd/>
              <a:tailEnd/>
            </a:ln>
          </p:spPr>
          <p:txBody>
            <a:bodyPr tIns="36000" bIns="36000"/>
            <a:lstStyle/>
            <a:p>
              <a:pPr algn="ctr">
                <a:spcBef>
                  <a:spcPct val="50000"/>
                </a:spcBef>
              </a:pPr>
              <a:r>
                <a:rPr lang="ru-RU" sz="1500" b="1">
                  <a:solidFill>
                    <a:srgbClr val="FF3399"/>
                  </a:solidFill>
                  <a:latin typeface="Times New Roman" pitchFamily="18" charset="0"/>
                </a:rPr>
                <a:t>Шланговые дыха-тельные аппараты</a:t>
              </a:r>
            </a:p>
            <a:p>
              <a:pPr algn="ctr"/>
              <a:r>
                <a:rPr lang="ru-RU" sz="1500" b="1">
                  <a:solidFill>
                    <a:srgbClr val="000000"/>
                  </a:solidFill>
                  <a:latin typeface="Times New Roman" pitchFamily="18" charset="0"/>
                </a:rPr>
                <a:t>ПШ-1, ПШ-2</a:t>
              </a:r>
            </a:p>
          </p:txBody>
        </p:sp>
        <p:sp>
          <p:nvSpPr>
            <p:cNvPr id="472090" name="Line 33"/>
            <p:cNvSpPr>
              <a:spLocks noChangeShapeType="1"/>
            </p:cNvSpPr>
            <p:nvPr/>
          </p:nvSpPr>
          <p:spPr bwMode="auto">
            <a:xfrm>
              <a:off x="2352" y="2832"/>
              <a:ext cx="0" cy="48"/>
            </a:xfrm>
            <a:prstGeom prst="line">
              <a:avLst/>
            </a:prstGeom>
            <a:noFill/>
            <a:ln w="9525">
              <a:solidFill>
                <a:srgbClr val="99009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0386" name="Group 34"/>
          <p:cNvGrpSpPr>
            <a:grpSpLocks/>
          </p:cNvGrpSpPr>
          <p:nvPr/>
        </p:nvGrpSpPr>
        <p:grpSpPr bwMode="auto">
          <a:xfrm>
            <a:off x="5105400" y="2500313"/>
            <a:ext cx="1908175" cy="1676400"/>
            <a:chOff x="3216" y="2112"/>
            <a:chExt cx="1202" cy="1056"/>
          </a:xfrm>
        </p:grpSpPr>
        <p:sp>
          <p:nvSpPr>
            <p:cNvPr id="472087" name="Text Box 35"/>
            <p:cNvSpPr txBox="1">
              <a:spLocks noChangeArrowheads="1"/>
            </p:cNvSpPr>
            <p:nvPr/>
          </p:nvSpPr>
          <p:spPr bwMode="auto">
            <a:xfrm>
              <a:off x="3216" y="2208"/>
              <a:ext cx="1202" cy="960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tIns="36000" bIns="36000"/>
            <a:lstStyle/>
            <a:p>
              <a:pPr algn="ctr">
                <a:spcBef>
                  <a:spcPct val="50000"/>
                </a:spcBef>
              </a:pPr>
              <a:r>
                <a:rPr lang="ru-RU" sz="1500" b="1">
                  <a:solidFill>
                    <a:srgbClr val="FF3399"/>
                  </a:solidFill>
                  <a:latin typeface="Times New Roman" pitchFamily="18" charset="0"/>
                </a:rPr>
                <a:t>Защитная фильтрующая одежда</a:t>
              </a:r>
            </a:p>
            <a:p>
              <a:pPr algn="ctr"/>
              <a:r>
                <a:rPr lang="ru-RU" sz="1500" b="1">
                  <a:solidFill>
                    <a:srgbClr val="000000"/>
                  </a:solidFill>
                  <a:latin typeface="Times New Roman" pitchFamily="18" charset="0"/>
                </a:rPr>
                <a:t>Комплект защит-ной фильтрующей одежды (ЗФО)</a:t>
              </a:r>
            </a:p>
          </p:txBody>
        </p:sp>
        <p:sp>
          <p:nvSpPr>
            <p:cNvPr id="472088" name="Line 36"/>
            <p:cNvSpPr>
              <a:spLocks noChangeShapeType="1"/>
            </p:cNvSpPr>
            <p:nvPr/>
          </p:nvSpPr>
          <p:spPr bwMode="auto">
            <a:xfrm>
              <a:off x="3840" y="2112"/>
              <a:ext cx="0" cy="96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0389" name="Group 37"/>
          <p:cNvGrpSpPr>
            <a:grpSpLocks/>
          </p:cNvGrpSpPr>
          <p:nvPr/>
        </p:nvGrpSpPr>
        <p:grpSpPr bwMode="auto">
          <a:xfrm>
            <a:off x="5105400" y="4176713"/>
            <a:ext cx="1908175" cy="1676400"/>
            <a:chOff x="3216" y="3168"/>
            <a:chExt cx="1202" cy="1056"/>
          </a:xfrm>
        </p:grpSpPr>
        <p:sp>
          <p:nvSpPr>
            <p:cNvPr id="472085" name="Text Box 38"/>
            <p:cNvSpPr txBox="1">
              <a:spLocks noChangeArrowheads="1"/>
            </p:cNvSpPr>
            <p:nvPr/>
          </p:nvSpPr>
          <p:spPr bwMode="auto">
            <a:xfrm>
              <a:off x="3216" y="3264"/>
              <a:ext cx="1202" cy="960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tIns="36000" bIns="36000"/>
            <a:lstStyle/>
            <a:p>
              <a:pPr algn="ctr">
                <a:spcBef>
                  <a:spcPct val="50000"/>
                </a:spcBef>
              </a:pPr>
              <a:r>
                <a:rPr lang="ru-RU" sz="1500" b="1">
                  <a:solidFill>
                    <a:srgbClr val="FF3399"/>
                  </a:solidFill>
                  <a:latin typeface="Times New Roman" pitchFamily="18" charset="0"/>
                </a:rPr>
                <a:t>Подручные сред-ства защиты кожи</a:t>
              </a:r>
            </a:p>
            <a:p>
              <a:pPr algn="ctr"/>
              <a:r>
                <a:rPr lang="ru-RU" sz="1500" b="1">
                  <a:solidFill>
                    <a:srgbClr val="000000"/>
                  </a:solidFill>
                  <a:latin typeface="Times New Roman" pitchFamily="18" charset="0"/>
                </a:rPr>
                <a:t>Производственная одежда, плащи и накидки из проре-зиненной ткани</a:t>
              </a:r>
            </a:p>
          </p:txBody>
        </p:sp>
        <p:sp>
          <p:nvSpPr>
            <p:cNvPr id="472086" name="Line 39"/>
            <p:cNvSpPr>
              <a:spLocks noChangeShapeType="1"/>
            </p:cNvSpPr>
            <p:nvPr/>
          </p:nvSpPr>
          <p:spPr bwMode="auto">
            <a:xfrm>
              <a:off x="3792" y="3168"/>
              <a:ext cx="0" cy="96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0392" name="Group 40"/>
          <p:cNvGrpSpPr>
            <a:grpSpLocks/>
          </p:cNvGrpSpPr>
          <p:nvPr/>
        </p:nvGrpSpPr>
        <p:grpSpPr bwMode="auto">
          <a:xfrm>
            <a:off x="7315200" y="2500313"/>
            <a:ext cx="1619250" cy="2743200"/>
            <a:chOff x="4608" y="2112"/>
            <a:chExt cx="1020" cy="1728"/>
          </a:xfrm>
        </p:grpSpPr>
        <p:sp>
          <p:nvSpPr>
            <p:cNvPr id="472083" name="Text Box 41"/>
            <p:cNvSpPr txBox="1">
              <a:spLocks noChangeArrowheads="1"/>
            </p:cNvSpPr>
            <p:nvPr/>
          </p:nvSpPr>
          <p:spPr bwMode="auto">
            <a:xfrm>
              <a:off x="4608" y="2208"/>
              <a:ext cx="1020" cy="1632"/>
            </a:xfrm>
            <a:prstGeom prst="rect">
              <a:avLst/>
            </a:prstGeom>
            <a:solidFill>
              <a:srgbClr val="FFFF9D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tIns="36000" bIns="36000"/>
            <a:lstStyle/>
            <a:p>
              <a:pPr algn="ctr">
                <a:spcBef>
                  <a:spcPct val="50000"/>
                </a:spcBef>
              </a:pPr>
              <a:r>
                <a:rPr lang="ru-RU" sz="1500" b="1">
                  <a:solidFill>
                    <a:srgbClr val="FF3399"/>
                  </a:solidFill>
                  <a:latin typeface="Times New Roman" pitchFamily="18" charset="0"/>
                </a:rPr>
                <a:t>Защитные комбинезоны и костюмы</a:t>
              </a:r>
            </a:p>
            <a:p>
              <a:pPr algn="ctr"/>
              <a:r>
                <a:rPr lang="ru-RU" sz="1500" b="1">
                  <a:solidFill>
                    <a:srgbClr val="000000"/>
                  </a:solidFill>
                  <a:latin typeface="Times New Roman" pitchFamily="18" charset="0"/>
                </a:rPr>
                <a:t>Защитный комбинезон и костюм, легкий защитный костюм (Л-1), общевойсковой защитный комплект (ОЗК)</a:t>
              </a:r>
            </a:p>
          </p:txBody>
        </p:sp>
        <p:sp>
          <p:nvSpPr>
            <p:cNvPr id="472084" name="Line 42"/>
            <p:cNvSpPr>
              <a:spLocks noChangeShapeType="1"/>
            </p:cNvSpPr>
            <p:nvPr/>
          </p:nvSpPr>
          <p:spPr bwMode="auto">
            <a:xfrm>
              <a:off x="5136" y="2112"/>
              <a:ext cx="0" cy="96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0395" name="Group 43"/>
          <p:cNvGrpSpPr>
            <a:grpSpLocks/>
          </p:cNvGrpSpPr>
          <p:nvPr/>
        </p:nvGrpSpPr>
        <p:grpSpPr bwMode="auto">
          <a:xfrm>
            <a:off x="2667000" y="404813"/>
            <a:ext cx="3598863" cy="287337"/>
            <a:chOff x="1680" y="912"/>
            <a:chExt cx="2267" cy="181"/>
          </a:xfrm>
        </p:grpSpPr>
        <p:sp>
          <p:nvSpPr>
            <p:cNvPr id="472081" name="AutoShape 44"/>
            <p:cNvSpPr>
              <a:spLocks noChangeArrowheads="1"/>
            </p:cNvSpPr>
            <p:nvPr/>
          </p:nvSpPr>
          <p:spPr bwMode="auto">
            <a:xfrm>
              <a:off x="1680" y="912"/>
              <a:ext cx="2267" cy="181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FFCCFF"/>
                </a:gs>
                <a:gs pos="100000">
                  <a:srgbClr val="00FFFF"/>
                </a:gs>
              </a:gsLst>
              <a:lin ang="2700000" scaled="1"/>
            </a:gradFill>
            <a:ln w="9525">
              <a:solidFill>
                <a:srgbClr val="9900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2082" name="Text Box 45"/>
            <p:cNvSpPr txBox="1">
              <a:spLocks noChangeArrowheads="1"/>
            </p:cNvSpPr>
            <p:nvPr/>
          </p:nvSpPr>
          <p:spPr bwMode="auto">
            <a:xfrm>
              <a:off x="1776" y="912"/>
              <a:ext cx="2160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>
                <a:spcBef>
                  <a:spcPct val="50000"/>
                </a:spcBef>
              </a:pPr>
              <a:r>
                <a:rPr lang="ru-RU" sz="1400" b="1" dirty="0" smtClean="0">
                  <a:latin typeface="Times New Roman" pitchFamily="18" charset="0"/>
                </a:rPr>
                <a:t>СИЗ  П </a:t>
              </a:r>
              <a:r>
                <a:rPr lang="ru-RU" sz="1400" b="1" dirty="0">
                  <a:latin typeface="Times New Roman" pitchFamily="18" charset="0"/>
                </a:rPr>
                <a:t>О     Н А З Н А Ч Е Н И Ю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0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0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5" dur="500"/>
                                        <p:tgtEl>
                                          <p:spTgt spid="100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0" dur="500"/>
                                        <p:tgtEl>
                                          <p:spTgt spid="100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5" dur="500"/>
                                        <p:tgtEl>
                                          <p:spTgt spid="100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00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0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2" dur="500"/>
                                        <p:tgtEl>
                                          <p:spTgt spid="100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7" dur="500"/>
                                        <p:tgtEl>
                                          <p:spTgt spid="100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00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60" grpId="0" animBg="1" autoUpdateAnimBg="0"/>
      <p:bldP spid="100361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378" name="Object 2"/>
          <p:cNvGraphicFramePr>
            <a:graphicFrameLocks noChangeAspect="1"/>
          </p:cNvGraphicFramePr>
          <p:nvPr/>
        </p:nvGraphicFramePr>
        <p:xfrm>
          <a:off x="0" y="260350"/>
          <a:ext cx="9144000" cy="6419850"/>
        </p:xfrm>
        <a:graphic>
          <a:graphicData uri="http://schemas.openxmlformats.org/presentationml/2006/ole">
            <p:oleObj spid="_x0000_s101378" name="Image" r:id="rId3" imgW="3557927" imgH="2496634" progId="">
              <p:embed/>
            </p:oleObj>
          </a:graphicData>
        </a:graphic>
      </p:graphicFrame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113" name="Picture 50" descr="фон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7028" name="Picture 5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0"/>
            <a:ext cx="4392613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6979" name="Group 3"/>
          <p:cNvGraphicFramePr>
            <a:graphicFrameLocks noGrp="1"/>
          </p:cNvGraphicFramePr>
          <p:nvPr/>
        </p:nvGraphicFramePr>
        <p:xfrm>
          <a:off x="323850" y="2708275"/>
          <a:ext cx="8462992" cy="2520315"/>
        </p:xfrm>
        <a:graphic>
          <a:graphicData uri="http://schemas.openxmlformats.org/drawingml/2006/table">
            <a:tbl>
              <a:tblPr/>
              <a:tblGrid>
                <a:gridCol w="1532123"/>
                <a:gridCol w="1532122"/>
                <a:gridCol w="766906"/>
                <a:gridCol w="765217"/>
                <a:gridCol w="842920"/>
                <a:gridCol w="724676"/>
                <a:gridCol w="766906"/>
                <a:gridCol w="765216"/>
                <a:gridCol w="766906"/>
              </a:tblGrid>
              <a:tr h="315913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Рост лицевой части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0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0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0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0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1150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Положение упоров лямок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0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ГП-7 ГП-7В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0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4-8-8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F69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3-7-8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F69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3-7-8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F69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3-6-7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F69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3-6-7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F69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3-5-6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F69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3-4-5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F694"/>
                    </a:solidFill>
                  </a:tcPr>
                </a:tc>
              </a:tr>
              <a:tr h="3556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ГП-7МВ ПМК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0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4-8-6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F69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3-7-6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F69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3-7-6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F69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3-6-5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F69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3-6-5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F69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3-5-4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F69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3-4-3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F694"/>
                    </a:solidFill>
                  </a:tcPr>
                </a:tc>
              </a:tr>
              <a:tr h="882650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Сумма горизонтального и вертикального обхватов головы, мм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0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До 1185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F69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1190-1210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F69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1215-1235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F69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1240-1260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F69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1265-1285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F69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1290-1310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F69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1310 и бо-лее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F694"/>
                    </a:solidFill>
                  </a:tcPr>
                </a:tc>
              </a:tr>
              <a:tr h="479425">
                <a:tc gridSpan="9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Примечание: ПМК – противогаз малогабаритный коробочный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EB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6978" name="Rectangle 2"/>
          <p:cNvSpPr>
            <a:spLocks noChangeArrowheads="1"/>
          </p:cNvSpPr>
          <p:nvPr/>
        </p:nvSpPr>
        <p:spPr bwMode="auto">
          <a:xfrm>
            <a:off x="571472" y="642918"/>
            <a:ext cx="4071966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339933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altLang="ru-RU" b="1" dirty="0"/>
              <a:t>Определение необходимого роста лицевой части ГП –7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6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6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8" dur="1000"/>
                                        <p:tgtEl>
                                          <p:spTgt spid="127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02" name="Object 2"/>
          <p:cNvGraphicFramePr>
            <a:graphicFrameLocks noChangeAspect="1"/>
          </p:cNvGraphicFramePr>
          <p:nvPr/>
        </p:nvGraphicFramePr>
        <p:xfrm>
          <a:off x="0" y="257175"/>
          <a:ext cx="9144000" cy="6345238"/>
        </p:xfrm>
        <a:graphic>
          <a:graphicData uri="http://schemas.openxmlformats.org/presentationml/2006/ole">
            <p:oleObj spid="_x0000_s102402" name="Image" r:id="rId3" imgW="3553354" imgH="2464939" progId="">
              <p:embed/>
            </p:oleObj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426" name="Object 2"/>
          <p:cNvGraphicFramePr>
            <a:graphicFrameLocks noChangeAspect="1"/>
          </p:cNvGraphicFramePr>
          <p:nvPr>
            <p:ph/>
          </p:nvPr>
        </p:nvGraphicFramePr>
        <p:xfrm>
          <a:off x="0" y="204788"/>
          <a:ext cx="9144000" cy="6335712"/>
        </p:xfrm>
        <a:graphic>
          <a:graphicData uri="http://schemas.openxmlformats.org/presentationml/2006/ole">
            <p:oleObj spid="_x0000_s103426" name="Image" r:id="rId3" imgW="3557927" imgH="2464939" progId="">
              <p:embed/>
            </p:oleObj>
          </a:graphicData>
        </a:graphic>
      </p:graphicFrame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450" name="Object 2"/>
          <p:cNvGraphicFramePr>
            <a:graphicFrameLocks noChangeAspect="1"/>
          </p:cNvGraphicFramePr>
          <p:nvPr>
            <p:ph/>
          </p:nvPr>
        </p:nvGraphicFramePr>
        <p:xfrm>
          <a:off x="0" y="260350"/>
          <a:ext cx="9144000" cy="6346825"/>
        </p:xfrm>
        <a:graphic>
          <a:graphicData uri="http://schemas.openxmlformats.org/presentationml/2006/ole">
            <p:oleObj spid="_x0000_s104450" name="Image" r:id="rId3" imgW="3544207" imgH="2460366" progId="">
              <p:embed/>
            </p:oleObj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3" descr="фон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4210" name="Object 2"/>
          <p:cNvGraphicFramePr>
            <a:graphicFrameLocks noChangeAspect="1"/>
          </p:cNvGraphicFramePr>
          <p:nvPr/>
        </p:nvGraphicFramePr>
        <p:xfrm>
          <a:off x="142875" y="249238"/>
          <a:ext cx="8893175" cy="6361112"/>
        </p:xfrm>
        <a:graphic>
          <a:graphicData uri="http://schemas.openxmlformats.org/presentationml/2006/ole">
            <p:oleObj spid="_x0000_s96259" name="Image" r:id="rId4" imgW="3575765" imgH="2487489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3" descr="фон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5234" name="Object 2"/>
          <p:cNvGraphicFramePr>
            <a:graphicFrameLocks noChangeAspect="1"/>
          </p:cNvGraphicFramePr>
          <p:nvPr/>
        </p:nvGraphicFramePr>
        <p:xfrm>
          <a:off x="323850" y="277813"/>
          <a:ext cx="8569325" cy="6303962"/>
        </p:xfrm>
        <a:graphic>
          <a:graphicData uri="http://schemas.openxmlformats.org/presentationml/2006/ole">
            <p:oleObj spid="_x0000_s97283" name="Image" r:id="rId4" imgW="3562048" imgH="245548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21062</TotalTime>
  <Words>246</Words>
  <Application>Microsoft Office PowerPoint</Application>
  <PresentationFormat>Экран (4:3)</PresentationFormat>
  <Paragraphs>65</Paragraphs>
  <Slides>15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Оформление по умолчанию</vt:lpstr>
      <vt:lpstr>Image</vt:lpstr>
      <vt:lpstr>      Средства индивидуальной защиты органов дыхания.  Гражданские фильтрующие противогазы. Средства индивидуальной защиты кожи.  Их назначение и классификация.  Простейшие средства защиты кожи и их свойства.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УМЦ</dc:creator>
  <cp:lastModifiedBy>МЧС Лениногорск</cp:lastModifiedBy>
  <cp:revision>698</cp:revision>
  <dcterms:created xsi:type="dcterms:W3CDTF">2004-06-17T09:18:33Z</dcterms:created>
  <dcterms:modified xsi:type="dcterms:W3CDTF">2025-05-23T11:21:10Z</dcterms:modified>
</cp:coreProperties>
</file>