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12"/>
  </p:notesMasterIdLst>
  <p:sldIdLst>
    <p:sldId id="500" r:id="rId2"/>
    <p:sldId id="607" r:id="rId3"/>
    <p:sldId id="594" r:id="rId4"/>
    <p:sldId id="595" r:id="rId5"/>
    <p:sldId id="504" r:id="rId6"/>
    <p:sldId id="510" r:id="rId7"/>
    <p:sldId id="511" r:id="rId8"/>
    <p:sldId id="602" r:id="rId9"/>
    <p:sldId id="601" r:id="rId10"/>
    <p:sldId id="514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6FFFF"/>
    <a:srgbClr val="FF9933"/>
    <a:srgbClr val="FF3300"/>
    <a:srgbClr val="CCECFF"/>
    <a:srgbClr val="990033"/>
    <a:srgbClr val="993366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521" autoAdjust="0"/>
    <p:restoredTop sz="94761" autoAdjust="0"/>
  </p:normalViewPr>
  <p:slideViewPr>
    <p:cSldViewPr>
      <p:cViewPr>
        <p:scale>
          <a:sx n="50" d="100"/>
          <a:sy n="50" d="100"/>
        </p:scale>
        <p:origin x="-3384" y="-1392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26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6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14D02B9-0E61-4F3E-859D-F8686A141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6DD05-0CD4-4ACD-8DEF-AF82174F7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2A4E7-1D07-4E52-8C6B-CE0E1E8CBB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512E6-FB64-4E62-A435-265CA6E35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C7D07-4A9C-46AD-8AB1-8D79C3AA7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674F0-9FA4-45AC-9AAB-F8E59B182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0E59-7E2F-420B-8011-82D751157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D07A9-A774-403F-BA65-AC3374B07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3D0D7-5629-4D71-8C7F-5FC104B57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055A0-47F0-494E-9339-D3CF7732C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C4E89-7D68-4E93-9C9E-7FE965C22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F6EA5-9FC9-42A2-BCB7-1EB667296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279C9-0E6F-4B75-BD61-95FC8879B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E8ABB-A4CF-44C8-980E-895566474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9FFD9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024E12-AEC2-47BB-BE9D-ABFD81616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51" r:id="rId3"/>
    <p:sldLayoutId id="2147483750" r:id="rId4"/>
    <p:sldLayoutId id="2147483749" r:id="rId5"/>
    <p:sldLayoutId id="2147483748" r:id="rId6"/>
    <p:sldLayoutId id="2147483747" r:id="rId7"/>
    <p:sldLayoutId id="2147483746" r:id="rId8"/>
    <p:sldLayoutId id="2147483745" r:id="rId9"/>
    <p:sldLayoutId id="2147483744" r:id="rId10"/>
    <p:sldLayoutId id="2147483743" r:id="rId11"/>
    <p:sldLayoutId id="2147483742" r:id="rId12"/>
    <p:sldLayoutId id="21474837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21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45442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692150"/>
            <a:ext cx="8351838" cy="432117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100000"/>
              </a:spcBef>
            </a:pPr>
            <a:r>
              <a:rPr lang="ru-RU" sz="2200" dirty="0" smtClean="0"/>
              <a:t>  </a:t>
            </a:r>
            <a:r>
              <a:rPr lang="ru-RU" sz="2800" b="1" dirty="0" smtClean="0">
                <a:solidFill>
                  <a:srgbClr val="CC0000"/>
                </a:solidFill>
              </a:rPr>
              <a:t/>
            </a:r>
            <a:br>
              <a:rPr lang="ru-RU" sz="2800" b="1" dirty="0" smtClean="0">
                <a:solidFill>
                  <a:srgbClr val="CC0000"/>
                </a:solidFill>
              </a:rPr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  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400" b="1" dirty="0" smtClean="0">
                <a:solidFill>
                  <a:srgbClr val="660033"/>
                </a:solidFill>
              </a:rPr>
              <a:t>Организация инженерной защиты населения. Классификация защитных сооружений. </a:t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Убежища и их основные элементы. Противорадиационные укрытия, их назначение и основные элементы. </a:t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Укрытия простейшего типа и их устройство. </a:t>
            </a:r>
            <a:br>
              <a:rPr lang="ru-RU" sz="2400" b="1" dirty="0" smtClean="0">
                <a:solidFill>
                  <a:srgbClr val="660033"/>
                </a:solidFill>
              </a:rPr>
            </a:br>
            <a:r>
              <a:rPr lang="ru-RU" sz="2400" b="1" dirty="0" smtClean="0">
                <a:solidFill>
                  <a:srgbClr val="660033"/>
                </a:solidFill>
              </a:rPr>
              <a:t>Порядок заполнения защитных сооружений и пребывания в них.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381000" y="1219200"/>
            <a:ext cx="3962400" cy="376238"/>
            <a:chOff x="240" y="768"/>
            <a:chExt cx="2496" cy="237"/>
          </a:xfrm>
        </p:grpSpPr>
        <p:sp>
          <p:nvSpPr>
            <p:cNvPr id="83027" name="Text Box 3"/>
            <p:cNvSpPr txBox="1">
              <a:spLocks noChangeArrowheads="1"/>
            </p:cNvSpPr>
            <p:nvPr/>
          </p:nvSpPr>
          <p:spPr bwMode="auto">
            <a:xfrm>
              <a:off x="672" y="768"/>
              <a:ext cx="2064" cy="23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latin typeface="Times New Roman" pitchFamily="18" charset="0"/>
                </a:rPr>
                <a:t>Щ е л и</a:t>
              </a:r>
            </a:p>
          </p:txBody>
        </p:sp>
        <p:sp>
          <p:nvSpPr>
            <p:cNvPr id="83028" name="Line 4"/>
            <p:cNvSpPr>
              <a:spLocks noChangeShapeType="1"/>
            </p:cNvSpPr>
            <p:nvPr/>
          </p:nvSpPr>
          <p:spPr bwMode="auto">
            <a:xfrm>
              <a:off x="240" y="864"/>
              <a:ext cx="432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49" name="Group 5"/>
          <p:cNvGrpSpPr>
            <a:grpSpLocks/>
          </p:cNvGrpSpPr>
          <p:nvPr/>
        </p:nvGrpSpPr>
        <p:grpSpPr bwMode="auto">
          <a:xfrm>
            <a:off x="914400" y="1600200"/>
            <a:ext cx="2286000" cy="762000"/>
            <a:chOff x="576" y="1008"/>
            <a:chExt cx="1440" cy="480"/>
          </a:xfrm>
        </p:grpSpPr>
        <p:sp>
          <p:nvSpPr>
            <p:cNvPr id="83025" name="Text Box 6"/>
            <p:cNvSpPr txBox="1">
              <a:spLocks noChangeArrowheads="1"/>
            </p:cNvSpPr>
            <p:nvPr/>
          </p:nvSpPr>
          <p:spPr bwMode="auto">
            <a:xfrm>
              <a:off x="576" y="1200"/>
              <a:ext cx="144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buFontTx/>
                <a:buChar char="•"/>
              </a:pPr>
              <a:r>
                <a:rPr lang="ru-RU" b="1">
                  <a:latin typeface="Times New Roman" pitchFamily="18" charset="0"/>
                </a:rPr>
                <a:t> Открытые</a:t>
              </a:r>
            </a:p>
          </p:txBody>
        </p:sp>
        <p:sp>
          <p:nvSpPr>
            <p:cNvPr id="83026" name="Line 7"/>
            <p:cNvSpPr>
              <a:spLocks noChangeShapeType="1"/>
            </p:cNvSpPr>
            <p:nvPr/>
          </p:nvSpPr>
          <p:spPr bwMode="auto">
            <a:xfrm flipH="1">
              <a:off x="1248" y="1008"/>
              <a:ext cx="0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3886200" y="1371600"/>
            <a:ext cx="2286000" cy="990600"/>
            <a:chOff x="2448" y="864"/>
            <a:chExt cx="1440" cy="624"/>
          </a:xfrm>
        </p:grpSpPr>
        <p:sp>
          <p:nvSpPr>
            <p:cNvPr id="83022" name="Line 9"/>
            <p:cNvSpPr>
              <a:spLocks noChangeShapeType="1"/>
            </p:cNvSpPr>
            <p:nvPr/>
          </p:nvSpPr>
          <p:spPr bwMode="auto">
            <a:xfrm flipH="1">
              <a:off x="2736" y="864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023" name="Line 10"/>
            <p:cNvSpPr>
              <a:spLocks noChangeShapeType="1"/>
            </p:cNvSpPr>
            <p:nvPr/>
          </p:nvSpPr>
          <p:spPr bwMode="auto">
            <a:xfrm>
              <a:off x="3024" y="864"/>
              <a:ext cx="0" cy="3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024" name="Text Box 11"/>
            <p:cNvSpPr txBox="1">
              <a:spLocks noChangeArrowheads="1"/>
            </p:cNvSpPr>
            <p:nvPr/>
          </p:nvSpPr>
          <p:spPr bwMode="auto">
            <a:xfrm>
              <a:off x="2448" y="1200"/>
              <a:ext cx="144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buFontTx/>
                <a:buChar char="•"/>
              </a:pPr>
              <a:r>
                <a:rPr lang="ru-RU" b="1">
                  <a:latin typeface="Times New Roman" pitchFamily="18" charset="0"/>
                </a:rPr>
                <a:t> Перекрытые</a:t>
              </a:r>
            </a:p>
          </p:txBody>
        </p:sp>
      </p:grpSp>
      <p:grpSp>
        <p:nvGrpSpPr>
          <p:cNvPr id="82956" name="Group 12"/>
          <p:cNvGrpSpPr>
            <a:grpSpLocks/>
          </p:cNvGrpSpPr>
          <p:nvPr/>
        </p:nvGrpSpPr>
        <p:grpSpPr bwMode="auto">
          <a:xfrm>
            <a:off x="381000" y="2743200"/>
            <a:ext cx="3962400" cy="376238"/>
            <a:chOff x="240" y="1728"/>
            <a:chExt cx="2496" cy="237"/>
          </a:xfrm>
        </p:grpSpPr>
        <p:sp>
          <p:nvSpPr>
            <p:cNvPr id="83020" name="Text Box 13"/>
            <p:cNvSpPr txBox="1">
              <a:spLocks noChangeArrowheads="1"/>
            </p:cNvSpPr>
            <p:nvPr/>
          </p:nvSpPr>
          <p:spPr bwMode="auto">
            <a:xfrm>
              <a:off x="672" y="1728"/>
              <a:ext cx="2064" cy="23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latin typeface="Times New Roman" pitchFamily="18" charset="0"/>
                </a:rPr>
                <a:t>Т р а н ш е и</a:t>
              </a:r>
            </a:p>
          </p:txBody>
        </p:sp>
        <p:sp>
          <p:nvSpPr>
            <p:cNvPr id="83021" name="Line 14"/>
            <p:cNvSpPr>
              <a:spLocks noChangeShapeType="1"/>
            </p:cNvSpPr>
            <p:nvPr/>
          </p:nvSpPr>
          <p:spPr bwMode="auto">
            <a:xfrm>
              <a:off x="240" y="1824"/>
              <a:ext cx="432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381000" y="3733800"/>
            <a:ext cx="5181600" cy="376238"/>
            <a:chOff x="240" y="2352"/>
            <a:chExt cx="3264" cy="237"/>
          </a:xfrm>
        </p:grpSpPr>
        <p:sp>
          <p:nvSpPr>
            <p:cNvPr id="83018" name="Text Box 16"/>
            <p:cNvSpPr txBox="1">
              <a:spLocks noChangeArrowheads="1"/>
            </p:cNvSpPr>
            <p:nvPr/>
          </p:nvSpPr>
          <p:spPr bwMode="auto">
            <a:xfrm>
              <a:off x="672" y="2352"/>
              <a:ext cx="2832" cy="23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latin typeface="Times New Roman" pitchFamily="18" charset="0"/>
                </a:rPr>
                <a:t>О т д е л ь н ы е   у к р ы т и я</a:t>
              </a:r>
            </a:p>
          </p:txBody>
        </p:sp>
        <p:sp>
          <p:nvSpPr>
            <p:cNvPr id="83019" name="Line 17"/>
            <p:cNvSpPr>
              <a:spLocks noChangeShapeType="1"/>
            </p:cNvSpPr>
            <p:nvPr/>
          </p:nvSpPr>
          <p:spPr bwMode="auto">
            <a:xfrm>
              <a:off x="240" y="2496"/>
              <a:ext cx="432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914400" y="4114800"/>
            <a:ext cx="1905000" cy="762000"/>
            <a:chOff x="576" y="2592"/>
            <a:chExt cx="1200" cy="480"/>
          </a:xfrm>
        </p:grpSpPr>
        <p:sp>
          <p:nvSpPr>
            <p:cNvPr id="83016" name="Line 19"/>
            <p:cNvSpPr>
              <a:spLocks noChangeShapeType="1"/>
            </p:cNvSpPr>
            <p:nvPr/>
          </p:nvSpPr>
          <p:spPr bwMode="auto">
            <a:xfrm flipH="1">
              <a:off x="1152" y="2592"/>
              <a:ext cx="0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017" name="Text Box 20"/>
            <p:cNvSpPr txBox="1">
              <a:spLocks noChangeArrowheads="1"/>
            </p:cNvSpPr>
            <p:nvPr/>
          </p:nvSpPr>
          <p:spPr bwMode="auto">
            <a:xfrm>
              <a:off x="576" y="2784"/>
              <a:ext cx="120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buFontTx/>
                <a:buChar char="•"/>
              </a:pPr>
              <a:r>
                <a:rPr lang="ru-RU" b="1">
                  <a:latin typeface="Times New Roman" pitchFamily="18" charset="0"/>
                </a:rPr>
                <a:t> Подвалы</a:t>
              </a:r>
            </a:p>
          </p:txBody>
        </p:sp>
      </p:grpSp>
      <p:grpSp>
        <p:nvGrpSpPr>
          <p:cNvPr id="82965" name="Group 21"/>
          <p:cNvGrpSpPr>
            <a:grpSpLocks/>
          </p:cNvGrpSpPr>
          <p:nvPr/>
        </p:nvGrpSpPr>
        <p:grpSpPr bwMode="auto">
          <a:xfrm>
            <a:off x="3352800" y="4114800"/>
            <a:ext cx="1905000" cy="762000"/>
            <a:chOff x="2112" y="2592"/>
            <a:chExt cx="1200" cy="480"/>
          </a:xfrm>
        </p:grpSpPr>
        <p:sp>
          <p:nvSpPr>
            <p:cNvPr id="83014" name="Line 22"/>
            <p:cNvSpPr>
              <a:spLocks noChangeShapeType="1"/>
            </p:cNvSpPr>
            <p:nvPr/>
          </p:nvSpPr>
          <p:spPr bwMode="auto">
            <a:xfrm flipH="1">
              <a:off x="2688" y="2592"/>
              <a:ext cx="0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015" name="Text Box 23"/>
            <p:cNvSpPr txBox="1">
              <a:spLocks noChangeArrowheads="1"/>
            </p:cNvSpPr>
            <p:nvPr/>
          </p:nvSpPr>
          <p:spPr bwMode="auto">
            <a:xfrm>
              <a:off x="2112" y="2784"/>
              <a:ext cx="120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buFontTx/>
                <a:buChar char="•"/>
              </a:pPr>
              <a:r>
                <a:rPr lang="ru-RU" b="1">
                  <a:latin typeface="Times New Roman" pitchFamily="18" charset="0"/>
                </a:rPr>
                <a:t> Подполья</a:t>
              </a:r>
            </a:p>
          </p:txBody>
        </p:sp>
      </p:grpSp>
      <p:grpSp>
        <p:nvGrpSpPr>
          <p:cNvPr id="82968" name="Group 24"/>
          <p:cNvGrpSpPr>
            <a:grpSpLocks/>
          </p:cNvGrpSpPr>
          <p:nvPr/>
        </p:nvGrpSpPr>
        <p:grpSpPr bwMode="auto">
          <a:xfrm>
            <a:off x="5562600" y="3886200"/>
            <a:ext cx="2133600" cy="990600"/>
            <a:chOff x="3504" y="2448"/>
            <a:chExt cx="1344" cy="624"/>
          </a:xfrm>
        </p:grpSpPr>
        <p:sp>
          <p:nvSpPr>
            <p:cNvPr id="83011" name="Text Box 25"/>
            <p:cNvSpPr txBox="1">
              <a:spLocks noChangeArrowheads="1"/>
            </p:cNvSpPr>
            <p:nvPr/>
          </p:nvSpPr>
          <p:spPr bwMode="auto">
            <a:xfrm>
              <a:off x="3648" y="2784"/>
              <a:ext cx="120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buFontTx/>
                <a:buChar char="•"/>
              </a:pPr>
              <a:r>
                <a:rPr lang="ru-RU" b="1">
                  <a:latin typeface="Times New Roman" pitchFamily="18" charset="0"/>
                </a:rPr>
                <a:t> Землянки</a:t>
              </a:r>
            </a:p>
          </p:txBody>
        </p:sp>
        <p:sp>
          <p:nvSpPr>
            <p:cNvPr id="83012" name="Line 26"/>
            <p:cNvSpPr>
              <a:spLocks noChangeShapeType="1"/>
            </p:cNvSpPr>
            <p:nvPr/>
          </p:nvSpPr>
          <p:spPr bwMode="auto">
            <a:xfrm flipH="1">
              <a:off x="3504" y="2448"/>
              <a:ext cx="67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013" name="Line 27"/>
            <p:cNvSpPr>
              <a:spLocks noChangeShapeType="1"/>
            </p:cNvSpPr>
            <p:nvPr/>
          </p:nvSpPr>
          <p:spPr bwMode="auto">
            <a:xfrm>
              <a:off x="4176" y="2448"/>
              <a:ext cx="0" cy="3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72" name="Group 28"/>
          <p:cNvGrpSpPr>
            <a:grpSpLocks/>
          </p:cNvGrpSpPr>
          <p:nvPr/>
        </p:nvGrpSpPr>
        <p:grpSpPr bwMode="auto">
          <a:xfrm>
            <a:off x="381000" y="5410200"/>
            <a:ext cx="5181600" cy="376238"/>
            <a:chOff x="240" y="3408"/>
            <a:chExt cx="3264" cy="237"/>
          </a:xfrm>
        </p:grpSpPr>
        <p:sp>
          <p:nvSpPr>
            <p:cNvPr id="83009" name="Text Box 29"/>
            <p:cNvSpPr txBox="1">
              <a:spLocks noChangeArrowheads="1"/>
            </p:cNvSpPr>
            <p:nvPr/>
          </p:nvSpPr>
          <p:spPr bwMode="auto">
            <a:xfrm>
              <a:off x="672" y="3408"/>
              <a:ext cx="2832" cy="23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latin typeface="Times New Roman" pitchFamily="18" charset="0"/>
                </a:rPr>
                <a:t>У к р ы т и я    о т    н е п о г о д ы</a:t>
              </a:r>
            </a:p>
          </p:txBody>
        </p:sp>
        <p:sp>
          <p:nvSpPr>
            <p:cNvPr id="83010" name="Line 30"/>
            <p:cNvSpPr>
              <a:spLocks noChangeShapeType="1"/>
            </p:cNvSpPr>
            <p:nvPr/>
          </p:nvSpPr>
          <p:spPr bwMode="auto">
            <a:xfrm>
              <a:off x="240" y="3552"/>
              <a:ext cx="432" cy="0"/>
            </a:xfrm>
            <a:prstGeom prst="line">
              <a:avLst/>
            </a:prstGeom>
            <a:noFill/>
            <a:ln w="9525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75" name="Group 31"/>
          <p:cNvGrpSpPr>
            <a:grpSpLocks/>
          </p:cNvGrpSpPr>
          <p:nvPr/>
        </p:nvGrpSpPr>
        <p:grpSpPr bwMode="auto">
          <a:xfrm>
            <a:off x="914400" y="5791200"/>
            <a:ext cx="1905000" cy="762000"/>
            <a:chOff x="576" y="3648"/>
            <a:chExt cx="1200" cy="480"/>
          </a:xfrm>
        </p:grpSpPr>
        <p:sp>
          <p:nvSpPr>
            <p:cNvPr id="83007" name="Line 32"/>
            <p:cNvSpPr>
              <a:spLocks noChangeShapeType="1"/>
            </p:cNvSpPr>
            <p:nvPr/>
          </p:nvSpPr>
          <p:spPr bwMode="auto">
            <a:xfrm flipH="1">
              <a:off x="1152" y="3648"/>
              <a:ext cx="0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008" name="Text Box 33"/>
            <p:cNvSpPr txBox="1">
              <a:spLocks noChangeArrowheads="1"/>
            </p:cNvSpPr>
            <p:nvPr/>
          </p:nvSpPr>
          <p:spPr bwMode="auto">
            <a:xfrm>
              <a:off x="576" y="3840"/>
              <a:ext cx="120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buFontTx/>
                <a:buChar char="•"/>
              </a:pPr>
              <a:r>
                <a:rPr lang="ru-RU" b="1">
                  <a:latin typeface="Times New Roman" pitchFamily="18" charset="0"/>
                </a:rPr>
                <a:t> Навесы</a:t>
              </a:r>
            </a:p>
          </p:txBody>
        </p:sp>
      </p:grpSp>
      <p:grpSp>
        <p:nvGrpSpPr>
          <p:cNvPr id="82978" name="Group 34"/>
          <p:cNvGrpSpPr>
            <a:grpSpLocks/>
          </p:cNvGrpSpPr>
          <p:nvPr/>
        </p:nvGrpSpPr>
        <p:grpSpPr bwMode="auto">
          <a:xfrm>
            <a:off x="3810000" y="5791200"/>
            <a:ext cx="1905000" cy="762000"/>
            <a:chOff x="2400" y="3648"/>
            <a:chExt cx="1200" cy="480"/>
          </a:xfrm>
        </p:grpSpPr>
        <p:sp>
          <p:nvSpPr>
            <p:cNvPr id="83005" name="Line 35"/>
            <p:cNvSpPr>
              <a:spLocks noChangeShapeType="1"/>
            </p:cNvSpPr>
            <p:nvPr/>
          </p:nvSpPr>
          <p:spPr bwMode="auto">
            <a:xfrm flipH="1">
              <a:off x="3024" y="3648"/>
              <a:ext cx="0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006" name="Text Box 36"/>
            <p:cNvSpPr txBox="1">
              <a:spLocks noChangeArrowheads="1"/>
            </p:cNvSpPr>
            <p:nvPr/>
          </p:nvSpPr>
          <p:spPr bwMode="auto">
            <a:xfrm>
              <a:off x="2400" y="3840"/>
              <a:ext cx="120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buFontTx/>
                <a:buChar char="•"/>
              </a:pPr>
              <a:r>
                <a:rPr lang="ru-RU" b="1">
                  <a:latin typeface="Times New Roman" pitchFamily="18" charset="0"/>
                </a:rPr>
                <a:t> Шалаши</a:t>
              </a:r>
            </a:p>
          </p:txBody>
        </p:sp>
      </p:grpSp>
      <p:grpSp>
        <p:nvGrpSpPr>
          <p:cNvPr id="82981" name="Group 37"/>
          <p:cNvGrpSpPr>
            <a:grpSpLocks/>
          </p:cNvGrpSpPr>
          <p:nvPr/>
        </p:nvGrpSpPr>
        <p:grpSpPr bwMode="auto">
          <a:xfrm>
            <a:off x="381000" y="304800"/>
            <a:ext cx="8229600" cy="5334000"/>
            <a:chOff x="240" y="192"/>
            <a:chExt cx="5184" cy="3360"/>
          </a:xfrm>
        </p:grpSpPr>
        <p:grpSp>
          <p:nvGrpSpPr>
            <p:cNvPr id="83000" name="Group 38"/>
            <p:cNvGrpSpPr>
              <a:grpSpLocks/>
            </p:cNvGrpSpPr>
            <p:nvPr/>
          </p:nvGrpSpPr>
          <p:grpSpPr bwMode="auto">
            <a:xfrm>
              <a:off x="240" y="192"/>
              <a:ext cx="4080" cy="3360"/>
              <a:chOff x="240" y="192"/>
              <a:chExt cx="4080" cy="3360"/>
            </a:xfrm>
          </p:grpSpPr>
          <p:sp>
            <p:nvSpPr>
              <p:cNvPr id="83001" name="AutoShape 39"/>
              <p:cNvSpPr>
                <a:spLocks noChangeArrowheads="1"/>
              </p:cNvSpPr>
              <p:nvPr/>
            </p:nvSpPr>
            <p:spPr bwMode="auto">
              <a:xfrm>
                <a:off x="1584" y="192"/>
                <a:ext cx="2736" cy="336"/>
              </a:xfrm>
              <a:prstGeom prst="octagon">
                <a:avLst>
                  <a:gd name="adj" fmla="val 29287"/>
                </a:avLst>
              </a:prstGeom>
              <a:solidFill>
                <a:srgbClr val="FFFF00"/>
              </a:solidFill>
              <a:ln w="9525">
                <a:solidFill>
                  <a:srgbClr val="CC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002" name="Text Box 40"/>
              <p:cNvSpPr txBox="1">
                <a:spLocks noChangeArrowheads="1"/>
              </p:cNvSpPr>
              <p:nvPr/>
            </p:nvSpPr>
            <p:spPr bwMode="auto">
              <a:xfrm>
                <a:off x="1632" y="192"/>
                <a:ext cx="2544" cy="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/>
              <a:lstStyle/>
              <a:p>
                <a:pPr algn="ctr">
                  <a:spcBef>
                    <a:spcPct val="50000"/>
                  </a:spcBef>
                </a:pPr>
                <a:r>
                  <a:rPr lang="ru-RU" sz="2200" b="1">
                    <a:solidFill>
                      <a:srgbClr val="CC0099"/>
                    </a:solidFill>
                    <a:latin typeface="Times New Roman" pitchFamily="18" charset="0"/>
                    <a:cs typeface="Times New Roman" pitchFamily="18" charset="0"/>
                  </a:rPr>
                  <a:t>Про</a:t>
                </a:r>
                <a:r>
                  <a:rPr lang="ru-RU" sz="2200" b="1">
                    <a:solidFill>
                      <a:srgbClr val="CC0099"/>
                    </a:solidFill>
                    <a:latin typeface="Times New Roman" pitchFamily="18" charset="0"/>
                  </a:rPr>
                  <a:t>стейши</a:t>
                </a:r>
                <a:r>
                  <a:rPr lang="ru-RU" sz="2200" b="1">
                    <a:solidFill>
                      <a:srgbClr val="CC0099"/>
                    </a:solidFill>
                    <a:latin typeface="Times New Roman" pitchFamily="18" charset="0"/>
                    <a:cs typeface="Times New Roman" pitchFamily="18" charset="0"/>
                  </a:rPr>
                  <a:t>е </a:t>
                </a:r>
                <a:r>
                  <a:rPr lang="ru-RU" sz="2200" b="1">
                    <a:solidFill>
                      <a:srgbClr val="CC0099"/>
                    </a:solidFill>
                    <a:latin typeface="Times New Roman" pitchFamily="18" charset="0"/>
                  </a:rPr>
                  <a:t> </a:t>
                </a:r>
                <a:r>
                  <a:rPr lang="ru-RU" sz="2200" b="1">
                    <a:solidFill>
                      <a:srgbClr val="CC0099"/>
                    </a:solidFill>
                    <a:latin typeface="Times New Roman" pitchFamily="18" charset="0"/>
                    <a:cs typeface="Times New Roman" pitchFamily="18" charset="0"/>
                  </a:rPr>
                  <a:t>укрытия</a:t>
                </a:r>
              </a:p>
            </p:txBody>
          </p:sp>
          <p:sp>
            <p:nvSpPr>
              <p:cNvPr id="83003" name="Line 41"/>
              <p:cNvSpPr>
                <a:spLocks noChangeShapeType="1"/>
              </p:cNvSpPr>
              <p:nvPr/>
            </p:nvSpPr>
            <p:spPr bwMode="auto">
              <a:xfrm flipH="1">
                <a:off x="240" y="336"/>
                <a:ext cx="1344" cy="0"/>
              </a:xfrm>
              <a:prstGeom prst="line">
                <a:avLst/>
              </a:prstGeom>
              <a:noFill/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004" name="Line 42"/>
              <p:cNvSpPr>
                <a:spLocks noChangeShapeType="1"/>
              </p:cNvSpPr>
              <p:nvPr/>
            </p:nvSpPr>
            <p:spPr bwMode="auto">
              <a:xfrm>
                <a:off x="240" y="336"/>
                <a:ext cx="0" cy="3216"/>
              </a:xfrm>
              <a:prstGeom prst="line">
                <a:avLst/>
              </a:prstGeom>
              <a:noFill/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aphicFrame>
          <p:nvGraphicFramePr>
            <p:cNvPr id="82987" name="Object 43"/>
            <p:cNvGraphicFramePr>
              <a:graphicFrameLocks noChangeAspect="1"/>
            </p:cNvGraphicFramePr>
            <p:nvPr/>
          </p:nvGraphicFramePr>
          <p:xfrm>
            <a:off x="4176" y="768"/>
            <a:ext cx="1248" cy="1002"/>
          </p:xfrm>
          <a:graphic>
            <a:graphicData uri="http://schemas.openxmlformats.org/presentationml/2006/ole">
              <p:oleObj spid="_x0000_s82987" name="Image" r:id="rId3" imgW="4485711" imgH="3599085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7" dur="500"/>
                                        <p:tgtEl>
                                          <p:spTgt spid="8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2" dur="500"/>
                                        <p:tgtEl>
                                          <p:spTgt spid="82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AutoShape 2"/>
          <p:cNvSpPr>
            <a:spLocks noChangeArrowheads="1"/>
          </p:cNvSpPr>
          <p:nvPr/>
        </p:nvSpPr>
        <p:spPr bwMode="auto">
          <a:xfrm>
            <a:off x="468313" y="1916113"/>
            <a:ext cx="6840537" cy="1008062"/>
          </a:xfrm>
          <a:prstGeom prst="flowChartTerminator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>
                <a:solidFill>
                  <a:srgbClr val="003399"/>
                </a:solidFill>
              </a:rPr>
              <a:t> расчетного воздействия поражающих факторов </a:t>
            </a:r>
          </a:p>
          <a:p>
            <a:pPr algn="ctr"/>
            <a:r>
              <a:rPr lang="ru-RU" altLang="ru-RU" sz="2000" b="1">
                <a:solidFill>
                  <a:srgbClr val="003399"/>
                </a:solidFill>
              </a:rPr>
              <a:t>ядерного и химического оружия </a:t>
            </a:r>
          </a:p>
          <a:p>
            <a:pPr algn="ctr"/>
            <a:r>
              <a:rPr lang="ru-RU" altLang="ru-RU" sz="2000" b="1">
                <a:solidFill>
                  <a:srgbClr val="003399"/>
                </a:solidFill>
              </a:rPr>
              <a:t>и обычных средств поражения; </a:t>
            </a:r>
          </a:p>
        </p:txBody>
      </p:sp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496888" y="3140075"/>
            <a:ext cx="6883400" cy="649288"/>
          </a:xfrm>
          <a:prstGeom prst="flowChartTerminator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 b="1">
                <a:solidFill>
                  <a:srgbClr val="003399"/>
                </a:solidFill>
              </a:rPr>
              <a:t> </a:t>
            </a:r>
            <a:r>
              <a:rPr lang="ru-RU" altLang="ru-RU" sz="2000" b="1">
                <a:solidFill>
                  <a:srgbClr val="003399"/>
                </a:solidFill>
              </a:rPr>
              <a:t> бактериальных (биологических) средств;</a:t>
            </a:r>
          </a:p>
        </p:txBody>
      </p:sp>
      <p:sp>
        <p:nvSpPr>
          <p:cNvPr id="400388" name="AutoShape 7"/>
          <p:cNvSpPr>
            <a:spLocks noChangeArrowheads="1"/>
          </p:cNvSpPr>
          <p:nvPr/>
        </p:nvSpPr>
        <p:spPr bwMode="auto">
          <a:xfrm>
            <a:off x="762000" y="73025"/>
            <a:ext cx="6762750" cy="1700213"/>
          </a:xfrm>
          <a:prstGeom prst="roundRect">
            <a:avLst>
              <a:gd name="adj" fmla="val 16667"/>
            </a:avLst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chemeClr val="bg1"/>
                </a:solidFill>
              </a:rPr>
              <a:t> Убежище – защитное сооружение ГО,</a:t>
            </a:r>
          </a:p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chemeClr val="bg1"/>
                </a:solidFill>
              </a:rPr>
              <a:t>ПРЕДНАЗНАЧЕННОЕ ДЛЯ ЗАЩИТЫ УКРЫВАЕМЫХ </a:t>
            </a:r>
          </a:p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chemeClr val="bg1"/>
                </a:solidFill>
              </a:rPr>
              <a:t>В ТЕЧЕНИЕ НОРМАТИВНОГО ВРЕМЕНИ ОТ: </a:t>
            </a:r>
          </a:p>
          <a:p>
            <a:pPr algn="ctr"/>
            <a:endParaRPr lang="ru-RU" altLang="ru-RU" sz="2800" b="1">
              <a:solidFill>
                <a:schemeClr val="bg1"/>
              </a:solidFill>
            </a:endParaRPr>
          </a:p>
        </p:txBody>
      </p:sp>
      <p:sp>
        <p:nvSpPr>
          <p:cNvPr id="448516" name="Line 8"/>
          <p:cNvSpPr>
            <a:spLocks noChangeShapeType="1"/>
          </p:cNvSpPr>
          <p:nvPr/>
        </p:nvSpPr>
        <p:spPr bwMode="auto">
          <a:xfrm>
            <a:off x="7467600" y="5334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0390" name="Line 9"/>
          <p:cNvSpPr>
            <a:spLocks noChangeShapeType="1"/>
          </p:cNvSpPr>
          <p:nvPr/>
        </p:nvSpPr>
        <p:spPr bwMode="auto">
          <a:xfrm>
            <a:off x="8458200" y="533400"/>
            <a:ext cx="0" cy="579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0391" name="Line 11"/>
          <p:cNvSpPr>
            <a:spLocks noChangeShapeType="1"/>
          </p:cNvSpPr>
          <p:nvPr/>
        </p:nvSpPr>
        <p:spPr bwMode="auto">
          <a:xfrm>
            <a:off x="7316788" y="2420938"/>
            <a:ext cx="1143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0392" name="Line 12"/>
          <p:cNvSpPr>
            <a:spLocks noChangeShapeType="1"/>
          </p:cNvSpPr>
          <p:nvPr/>
        </p:nvSpPr>
        <p:spPr bwMode="auto">
          <a:xfrm>
            <a:off x="7380288" y="3500438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895" name="AutoShape 15"/>
          <p:cNvSpPr>
            <a:spLocks noChangeArrowheads="1"/>
          </p:cNvSpPr>
          <p:nvPr/>
        </p:nvSpPr>
        <p:spPr bwMode="auto">
          <a:xfrm>
            <a:off x="539750" y="4005263"/>
            <a:ext cx="6840538" cy="647700"/>
          </a:xfrm>
          <a:prstGeom prst="flowChartTerminator">
            <a:avLst/>
          </a:prstGeom>
          <a:solidFill>
            <a:srgbClr val="CCEC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b="1"/>
          </a:p>
          <a:p>
            <a:pPr algn="ctr"/>
            <a:r>
              <a:rPr lang="ru-RU" altLang="ru-RU" b="1"/>
              <a:t> </a:t>
            </a:r>
            <a:r>
              <a:rPr lang="ru-RU" altLang="ru-RU" sz="2000" b="1"/>
              <a:t> поражающих концентраций АХОВ; </a:t>
            </a:r>
          </a:p>
          <a:p>
            <a:pPr algn="ctr"/>
            <a:r>
              <a:rPr lang="ru-RU" altLang="ru-RU" sz="2000" b="1"/>
              <a:t> </a:t>
            </a:r>
            <a:endParaRPr lang="ru-RU" altLang="ru-RU" sz="800" b="1">
              <a:solidFill>
                <a:srgbClr val="000066"/>
              </a:solidFill>
            </a:endParaRPr>
          </a:p>
        </p:txBody>
      </p:sp>
      <p:sp>
        <p:nvSpPr>
          <p:cNvPr id="400394" name="Line 16"/>
          <p:cNvSpPr>
            <a:spLocks noChangeShapeType="1"/>
          </p:cNvSpPr>
          <p:nvPr/>
        </p:nvSpPr>
        <p:spPr bwMode="auto">
          <a:xfrm>
            <a:off x="7380288" y="429260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897" name="AutoShape 17"/>
          <p:cNvSpPr>
            <a:spLocks noChangeArrowheads="1"/>
          </p:cNvSpPr>
          <p:nvPr/>
        </p:nvSpPr>
        <p:spPr bwMode="auto">
          <a:xfrm>
            <a:off x="0" y="4941888"/>
            <a:ext cx="7451725" cy="719137"/>
          </a:xfrm>
          <a:prstGeom prst="flowChartTerminator">
            <a:avLst/>
          </a:prstGeom>
          <a:solidFill>
            <a:srgbClr val="CC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003399"/>
                </a:solidFill>
              </a:rPr>
              <a:t> </a:t>
            </a:r>
            <a:r>
              <a:rPr lang="ru-RU" altLang="ru-RU" sz="2000" b="1">
                <a:solidFill>
                  <a:srgbClr val="003399"/>
                </a:solidFill>
              </a:rPr>
              <a:t> высоких температур и продуктов горения при пожарах;</a:t>
            </a:r>
            <a:endParaRPr lang="ru-RU" altLang="ru-RU" b="1">
              <a:solidFill>
                <a:srgbClr val="003399"/>
              </a:solidFill>
            </a:endParaRPr>
          </a:p>
        </p:txBody>
      </p:sp>
      <p:sp>
        <p:nvSpPr>
          <p:cNvPr id="400396" name="Line 18"/>
          <p:cNvSpPr>
            <a:spLocks noChangeShapeType="1"/>
          </p:cNvSpPr>
          <p:nvPr/>
        </p:nvSpPr>
        <p:spPr bwMode="auto">
          <a:xfrm>
            <a:off x="7524750" y="6308725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0397" name="Line 18"/>
          <p:cNvSpPr>
            <a:spLocks noChangeShapeType="1"/>
          </p:cNvSpPr>
          <p:nvPr/>
        </p:nvSpPr>
        <p:spPr bwMode="auto">
          <a:xfrm>
            <a:off x="7451725" y="5300663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79388" y="5949950"/>
            <a:ext cx="7740650" cy="719138"/>
          </a:xfrm>
          <a:prstGeom prst="flowChartTerminator">
            <a:avLst/>
          </a:prstGeom>
          <a:solidFill>
            <a:srgbClr val="FFFF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003399"/>
                </a:solidFill>
              </a:rPr>
              <a:t> </a:t>
            </a:r>
            <a:r>
              <a:rPr lang="ru-RU" altLang="ru-RU" sz="2000" b="1">
                <a:solidFill>
                  <a:srgbClr val="003399"/>
                </a:solidFill>
              </a:rPr>
              <a:t> Обеспечивает непрерывное пребывание расчетного</a:t>
            </a:r>
          </a:p>
          <a:p>
            <a:pPr algn="ctr"/>
            <a:r>
              <a:rPr lang="ru-RU" altLang="ru-RU" sz="2000" b="1">
                <a:solidFill>
                  <a:srgbClr val="003399"/>
                </a:solidFill>
              </a:rPr>
              <a:t>количества укрываемых в течение двух суток</a:t>
            </a:r>
            <a:endParaRPr lang="ru-RU" altLang="ru-RU" b="1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0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0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0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0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0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0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0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animBg="1"/>
      <p:bldP spid="122883" grpId="0" animBg="1"/>
      <p:bldP spid="400388" grpId="0" animBg="1"/>
      <p:bldP spid="400390" grpId="0" animBg="1"/>
      <p:bldP spid="400391" grpId="0" animBg="1"/>
      <p:bldP spid="400392" grpId="0" animBg="1"/>
      <p:bldP spid="122895" grpId="0" animBg="1"/>
      <p:bldP spid="400394" grpId="0" animBg="1"/>
      <p:bldP spid="122897" grpId="0" animBg="1"/>
      <p:bldP spid="400396" grpId="0" animBg="1"/>
      <p:bldP spid="40039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5"/>
          <p:cNvSpPr>
            <a:spLocks noChangeArrowheads="1"/>
          </p:cNvSpPr>
          <p:nvPr/>
        </p:nvSpPr>
        <p:spPr bwMode="auto">
          <a:xfrm>
            <a:off x="3024188" y="701675"/>
            <a:ext cx="6084887" cy="25923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2800" b="1">
                <a:solidFill>
                  <a:srgbClr val="FF3300"/>
                </a:solidFill>
              </a:rPr>
              <a:t> УБЕЖИЩА СОЗДАЮТСЯ:</a:t>
            </a:r>
            <a:endParaRPr lang="ru-RU" altLang="ru-RU" sz="2800" b="1">
              <a:solidFill>
                <a:srgbClr val="000099"/>
              </a:solidFill>
            </a:endParaRPr>
          </a:p>
          <a:p>
            <a:pPr algn="ctr"/>
            <a:endParaRPr lang="ru-RU" altLang="ru-RU" sz="2800" b="1">
              <a:solidFill>
                <a:srgbClr val="000099"/>
              </a:solidFill>
            </a:endParaRPr>
          </a:p>
          <a:p>
            <a:pPr algn="ctr"/>
            <a:r>
              <a:rPr lang="ru-RU" altLang="ru-RU" sz="2800" b="1">
                <a:solidFill>
                  <a:srgbClr val="CC0000"/>
                </a:solidFill>
              </a:rPr>
              <a:t>  </a:t>
            </a:r>
          </a:p>
          <a:p>
            <a:pPr algn="ctr"/>
            <a:r>
              <a:rPr lang="ru-RU" altLang="ru-RU" sz="2400" b="1">
                <a:solidFill>
                  <a:srgbClr val="003399"/>
                </a:solidFill>
              </a:rPr>
              <a:t> </a:t>
            </a:r>
            <a:r>
              <a:rPr lang="ru-RU" altLang="ru-RU" sz="2400" b="1">
                <a:solidFill>
                  <a:srgbClr val="CC0000"/>
                </a:solidFill>
              </a:rPr>
              <a:t> </a:t>
            </a:r>
            <a:endParaRPr lang="ru-RU" altLang="ru-RU" sz="2400" b="1">
              <a:solidFill>
                <a:srgbClr val="000099"/>
              </a:solidFill>
            </a:endParaRPr>
          </a:p>
          <a:p>
            <a:pPr algn="ctr"/>
            <a:r>
              <a:rPr lang="ru-RU" altLang="ru-RU" sz="2800" b="1">
                <a:solidFill>
                  <a:srgbClr val="000099"/>
                </a:solidFill>
              </a:rPr>
              <a:t> </a:t>
            </a:r>
            <a:endParaRPr lang="ru-RU" altLang="ru-RU" sz="2800" b="1">
              <a:solidFill>
                <a:srgbClr val="FF0000"/>
              </a:solidFill>
            </a:endParaRPr>
          </a:p>
          <a:p>
            <a:pPr algn="ctr" eaLnBrk="0" hangingPunct="0"/>
            <a:r>
              <a:rPr lang="ru-RU" altLang="ru-RU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9538" name="Freeform 5"/>
          <p:cNvSpPr>
            <a:spLocks/>
          </p:cNvSpPr>
          <p:nvPr/>
        </p:nvSpPr>
        <p:spPr bwMode="gray">
          <a:xfrm>
            <a:off x="1214438" y="2852738"/>
            <a:ext cx="7643812" cy="3429000"/>
          </a:xfrm>
          <a:custGeom>
            <a:avLst/>
            <a:gdLst>
              <a:gd name="T0" fmla="*/ 2147483647 w 4864"/>
              <a:gd name="T1" fmla="*/ 2147483647 h 769"/>
              <a:gd name="T2" fmla="*/ 2147483647 w 4864"/>
              <a:gd name="T3" fmla="*/ 2147483647 h 769"/>
              <a:gd name="T4" fmla="*/ 2147483647 w 4864"/>
              <a:gd name="T5" fmla="*/ 2147483647 h 769"/>
              <a:gd name="T6" fmla="*/ 2147483647 w 4864"/>
              <a:gd name="T7" fmla="*/ 2147483647 h 769"/>
              <a:gd name="T8" fmla="*/ 2147483647 w 4864"/>
              <a:gd name="T9" fmla="*/ 2147483647 h 769"/>
              <a:gd name="T10" fmla="*/ 2147483647 w 4864"/>
              <a:gd name="T11" fmla="*/ 2147483647 h 769"/>
              <a:gd name="T12" fmla="*/ 2147483647 w 4864"/>
              <a:gd name="T13" fmla="*/ 2147483647 h 769"/>
              <a:gd name="T14" fmla="*/ 2147483647 w 4864"/>
              <a:gd name="T15" fmla="*/ 2147483647 h 769"/>
              <a:gd name="T16" fmla="*/ 2147483647 w 4864"/>
              <a:gd name="T17" fmla="*/ 2147483647 h 769"/>
              <a:gd name="T18" fmla="*/ 2147483647 w 4864"/>
              <a:gd name="T19" fmla="*/ 2147483647 h 769"/>
              <a:gd name="T20" fmla="*/ 2147483647 w 4864"/>
              <a:gd name="T21" fmla="*/ 2147483647 h 769"/>
              <a:gd name="T22" fmla="*/ 2147483647 w 4864"/>
              <a:gd name="T23" fmla="*/ 2147483647 h 769"/>
              <a:gd name="T24" fmla="*/ 2147483647 w 4864"/>
              <a:gd name="T25" fmla="*/ 2147483647 h 769"/>
              <a:gd name="T26" fmla="*/ 2147483647 w 4864"/>
              <a:gd name="T27" fmla="*/ 2147483647 h 769"/>
              <a:gd name="T28" fmla="*/ 2147483647 w 4864"/>
              <a:gd name="T29" fmla="*/ 2147483647 h 769"/>
              <a:gd name="T30" fmla="*/ 2147483647 w 4864"/>
              <a:gd name="T31" fmla="*/ 2147483647 h 769"/>
              <a:gd name="T32" fmla="*/ 2147483647 w 4864"/>
              <a:gd name="T33" fmla="*/ 2147483647 h 769"/>
              <a:gd name="T34" fmla="*/ 2147483647 w 4864"/>
              <a:gd name="T35" fmla="*/ 2147483647 h 769"/>
              <a:gd name="T36" fmla="*/ 2147483647 w 4864"/>
              <a:gd name="T37" fmla="*/ 2147483647 h 769"/>
              <a:gd name="T38" fmla="*/ 2147483647 w 4864"/>
              <a:gd name="T39" fmla="*/ 2147483647 h 769"/>
              <a:gd name="T40" fmla="*/ 2147483647 w 4864"/>
              <a:gd name="T41" fmla="*/ 2147483647 h 769"/>
              <a:gd name="T42" fmla="*/ 2147483647 w 4864"/>
              <a:gd name="T43" fmla="*/ 2147483647 h 769"/>
              <a:gd name="T44" fmla="*/ 2147483647 w 4864"/>
              <a:gd name="T45" fmla="*/ 2147483647 h 769"/>
              <a:gd name="T46" fmla="*/ 2147483647 w 4864"/>
              <a:gd name="T47" fmla="*/ 2147483647 h 769"/>
              <a:gd name="T48" fmla="*/ 2147483647 w 4864"/>
              <a:gd name="T49" fmla="*/ 2147483647 h 769"/>
              <a:gd name="T50" fmla="*/ 2147483647 w 4864"/>
              <a:gd name="T51" fmla="*/ 2147483647 h 769"/>
              <a:gd name="T52" fmla="*/ 2147483647 w 4864"/>
              <a:gd name="T53" fmla="*/ 2147483647 h 769"/>
              <a:gd name="T54" fmla="*/ 2147483647 w 4864"/>
              <a:gd name="T55" fmla="*/ 2147483647 h 769"/>
              <a:gd name="T56" fmla="*/ 2147483647 w 4864"/>
              <a:gd name="T57" fmla="*/ 2147483647 h 769"/>
              <a:gd name="T58" fmla="*/ 2147483647 w 4864"/>
              <a:gd name="T59" fmla="*/ 2147483647 h 769"/>
              <a:gd name="T60" fmla="*/ 2147483647 w 4864"/>
              <a:gd name="T61" fmla="*/ 2147483647 h 769"/>
              <a:gd name="T62" fmla="*/ 2147483647 w 4864"/>
              <a:gd name="T63" fmla="*/ 2147483647 h 769"/>
              <a:gd name="T64" fmla="*/ 2147483647 w 4864"/>
              <a:gd name="T65" fmla="*/ 2147483647 h 769"/>
              <a:gd name="T66" fmla="*/ 2147483647 w 4864"/>
              <a:gd name="T67" fmla="*/ 2147483647 h 769"/>
              <a:gd name="T68" fmla="*/ 2147483647 w 4864"/>
              <a:gd name="T69" fmla="*/ 2147483647 h 769"/>
              <a:gd name="T70" fmla="*/ 2147483647 w 4864"/>
              <a:gd name="T71" fmla="*/ 2147483647 h 769"/>
              <a:gd name="T72" fmla="*/ 2147483647 w 4864"/>
              <a:gd name="T73" fmla="*/ 2147483647 h 7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64"/>
              <a:gd name="T112" fmla="*/ 0 h 769"/>
              <a:gd name="T113" fmla="*/ 4864 w 4864"/>
              <a:gd name="T114" fmla="*/ 769 h 76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64" h="769">
                <a:moveTo>
                  <a:pt x="306" y="4"/>
                </a:moveTo>
                <a:cubicBezTo>
                  <a:pt x="265" y="21"/>
                  <a:pt x="307" y="25"/>
                  <a:pt x="266" y="42"/>
                </a:cubicBezTo>
                <a:cubicBezTo>
                  <a:pt x="228" y="27"/>
                  <a:pt x="225" y="21"/>
                  <a:pt x="167" y="42"/>
                </a:cubicBezTo>
                <a:cubicBezTo>
                  <a:pt x="141" y="52"/>
                  <a:pt x="142" y="90"/>
                  <a:pt x="107" y="103"/>
                </a:cubicBezTo>
                <a:cubicBezTo>
                  <a:pt x="84" y="130"/>
                  <a:pt x="69" y="156"/>
                  <a:pt x="46" y="182"/>
                </a:cubicBezTo>
                <a:cubicBezTo>
                  <a:pt x="53" y="188"/>
                  <a:pt x="61" y="196"/>
                  <a:pt x="69" y="200"/>
                </a:cubicBezTo>
                <a:cubicBezTo>
                  <a:pt x="76" y="204"/>
                  <a:pt x="94" y="200"/>
                  <a:pt x="91" y="209"/>
                </a:cubicBezTo>
                <a:cubicBezTo>
                  <a:pt x="89" y="218"/>
                  <a:pt x="47" y="232"/>
                  <a:pt x="38" y="235"/>
                </a:cubicBezTo>
                <a:cubicBezTo>
                  <a:pt x="20" y="298"/>
                  <a:pt x="37" y="278"/>
                  <a:pt x="0" y="306"/>
                </a:cubicBezTo>
                <a:cubicBezTo>
                  <a:pt x="5" y="314"/>
                  <a:pt x="11" y="322"/>
                  <a:pt x="15" y="332"/>
                </a:cubicBezTo>
                <a:cubicBezTo>
                  <a:pt x="27" y="345"/>
                  <a:pt x="65" y="366"/>
                  <a:pt x="69" y="385"/>
                </a:cubicBezTo>
                <a:cubicBezTo>
                  <a:pt x="71" y="398"/>
                  <a:pt x="28" y="428"/>
                  <a:pt x="38" y="447"/>
                </a:cubicBezTo>
                <a:cubicBezTo>
                  <a:pt x="28" y="480"/>
                  <a:pt x="110" y="494"/>
                  <a:pt x="129" y="499"/>
                </a:cubicBezTo>
                <a:cubicBezTo>
                  <a:pt x="157" y="521"/>
                  <a:pt x="162" y="579"/>
                  <a:pt x="198" y="587"/>
                </a:cubicBezTo>
                <a:cubicBezTo>
                  <a:pt x="275" y="607"/>
                  <a:pt x="321" y="631"/>
                  <a:pt x="400" y="635"/>
                </a:cubicBezTo>
                <a:cubicBezTo>
                  <a:pt x="471" y="643"/>
                  <a:pt x="513" y="654"/>
                  <a:pt x="568" y="655"/>
                </a:cubicBezTo>
                <a:cubicBezTo>
                  <a:pt x="628" y="661"/>
                  <a:pt x="700" y="664"/>
                  <a:pt x="760" y="671"/>
                </a:cubicBezTo>
                <a:cubicBezTo>
                  <a:pt x="817" y="693"/>
                  <a:pt x="869" y="677"/>
                  <a:pt x="928" y="699"/>
                </a:cubicBezTo>
                <a:cubicBezTo>
                  <a:pt x="1070" y="753"/>
                  <a:pt x="1355" y="693"/>
                  <a:pt x="1355" y="693"/>
                </a:cubicBezTo>
                <a:cubicBezTo>
                  <a:pt x="1539" y="731"/>
                  <a:pt x="1520" y="737"/>
                  <a:pt x="1751" y="746"/>
                </a:cubicBezTo>
                <a:cubicBezTo>
                  <a:pt x="1912" y="769"/>
                  <a:pt x="1924" y="727"/>
                  <a:pt x="2228" y="743"/>
                </a:cubicBezTo>
                <a:cubicBezTo>
                  <a:pt x="2298" y="752"/>
                  <a:pt x="2337" y="736"/>
                  <a:pt x="2388" y="739"/>
                </a:cubicBezTo>
                <a:cubicBezTo>
                  <a:pt x="2439" y="742"/>
                  <a:pt x="2496" y="758"/>
                  <a:pt x="2535" y="762"/>
                </a:cubicBezTo>
                <a:cubicBezTo>
                  <a:pt x="2574" y="766"/>
                  <a:pt x="2586" y="753"/>
                  <a:pt x="2624" y="761"/>
                </a:cubicBezTo>
                <a:cubicBezTo>
                  <a:pt x="2654" y="767"/>
                  <a:pt x="2674" y="747"/>
                  <a:pt x="2710" y="746"/>
                </a:cubicBezTo>
                <a:cubicBezTo>
                  <a:pt x="2816" y="740"/>
                  <a:pt x="2923" y="740"/>
                  <a:pt x="3030" y="737"/>
                </a:cubicBezTo>
                <a:cubicBezTo>
                  <a:pt x="3165" y="698"/>
                  <a:pt x="3192" y="700"/>
                  <a:pt x="3372" y="693"/>
                </a:cubicBezTo>
                <a:cubicBezTo>
                  <a:pt x="3491" y="677"/>
                  <a:pt x="3585" y="649"/>
                  <a:pt x="3707" y="640"/>
                </a:cubicBezTo>
                <a:cubicBezTo>
                  <a:pt x="3778" y="612"/>
                  <a:pt x="3647" y="661"/>
                  <a:pt x="3814" y="623"/>
                </a:cubicBezTo>
                <a:cubicBezTo>
                  <a:pt x="3939" y="593"/>
                  <a:pt x="3882" y="589"/>
                  <a:pt x="4057" y="579"/>
                </a:cubicBezTo>
                <a:cubicBezTo>
                  <a:pt x="4154" y="551"/>
                  <a:pt x="4197" y="549"/>
                  <a:pt x="4316" y="543"/>
                </a:cubicBezTo>
                <a:cubicBezTo>
                  <a:pt x="4293" y="535"/>
                  <a:pt x="4233" y="529"/>
                  <a:pt x="4225" y="526"/>
                </a:cubicBezTo>
                <a:cubicBezTo>
                  <a:pt x="4217" y="523"/>
                  <a:pt x="4240" y="518"/>
                  <a:pt x="4247" y="517"/>
                </a:cubicBezTo>
                <a:cubicBezTo>
                  <a:pt x="4275" y="513"/>
                  <a:pt x="4303" y="511"/>
                  <a:pt x="4331" y="508"/>
                </a:cubicBezTo>
                <a:cubicBezTo>
                  <a:pt x="4303" y="505"/>
                  <a:pt x="4275" y="504"/>
                  <a:pt x="4247" y="499"/>
                </a:cubicBezTo>
                <a:cubicBezTo>
                  <a:pt x="4240" y="498"/>
                  <a:pt x="4221" y="499"/>
                  <a:pt x="4225" y="491"/>
                </a:cubicBezTo>
                <a:cubicBezTo>
                  <a:pt x="4230" y="480"/>
                  <a:pt x="4245" y="485"/>
                  <a:pt x="4255" y="482"/>
                </a:cubicBezTo>
                <a:cubicBezTo>
                  <a:pt x="4318" y="494"/>
                  <a:pt x="4297" y="507"/>
                  <a:pt x="4346" y="526"/>
                </a:cubicBezTo>
                <a:cubicBezTo>
                  <a:pt x="4398" y="511"/>
                  <a:pt x="4453" y="470"/>
                  <a:pt x="4506" y="464"/>
                </a:cubicBezTo>
                <a:cubicBezTo>
                  <a:pt x="4552" y="460"/>
                  <a:pt x="4598" y="458"/>
                  <a:pt x="4643" y="455"/>
                </a:cubicBezTo>
                <a:cubicBezTo>
                  <a:pt x="4690" y="420"/>
                  <a:pt x="4742" y="423"/>
                  <a:pt x="4795" y="411"/>
                </a:cubicBezTo>
                <a:cubicBezTo>
                  <a:pt x="4834" y="382"/>
                  <a:pt x="4813" y="403"/>
                  <a:pt x="4849" y="341"/>
                </a:cubicBezTo>
                <a:cubicBezTo>
                  <a:pt x="4854" y="332"/>
                  <a:pt x="4864" y="314"/>
                  <a:pt x="4864" y="314"/>
                </a:cubicBezTo>
                <a:cubicBezTo>
                  <a:pt x="4803" y="279"/>
                  <a:pt x="4742" y="285"/>
                  <a:pt x="4674" y="279"/>
                </a:cubicBezTo>
                <a:cubicBezTo>
                  <a:pt x="4490" y="287"/>
                  <a:pt x="4499" y="279"/>
                  <a:pt x="4384" y="306"/>
                </a:cubicBezTo>
                <a:cubicBezTo>
                  <a:pt x="4293" y="303"/>
                  <a:pt x="4202" y="303"/>
                  <a:pt x="4110" y="297"/>
                </a:cubicBezTo>
                <a:cubicBezTo>
                  <a:pt x="4103" y="297"/>
                  <a:pt x="4126" y="288"/>
                  <a:pt x="4133" y="288"/>
                </a:cubicBezTo>
                <a:cubicBezTo>
                  <a:pt x="4187" y="288"/>
                  <a:pt x="4240" y="294"/>
                  <a:pt x="4293" y="297"/>
                </a:cubicBezTo>
                <a:cubicBezTo>
                  <a:pt x="4391" y="282"/>
                  <a:pt x="4444" y="268"/>
                  <a:pt x="4552" y="262"/>
                </a:cubicBezTo>
                <a:cubicBezTo>
                  <a:pt x="4601" y="247"/>
                  <a:pt x="4610" y="232"/>
                  <a:pt x="4651" y="200"/>
                </a:cubicBezTo>
                <a:cubicBezTo>
                  <a:pt x="4609" y="188"/>
                  <a:pt x="4562" y="193"/>
                  <a:pt x="4521" y="174"/>
                </a:cubicBezTo>
                <a:cubicBezTo>
                  <a:pt x="4514" y="171"/>
                  <a:pt x="4516" y="156"/>
                  <a:pt x="4514" y="147"/>
                </a:cubicBezTo>
                <a:cubicBezTo>
                  <a:pt x="4141" y="166"/>
                  <a:pt x="4291" y="156"/>
                  <a:pt x="4065" y="174"/>
                </a:cubicBezTo>
                <a:cubicBezTo>
                  <a:pt x="4015" y="182"/>
                  <a:pt x="3972" y="194"/>
                  <a:pt x="3920" y="174"/>
                </a:cubicBezTo>
                <a:cubicBezTo>
                  <a:pt x="3911" y="171"/>
                  <a:pt x="3935" y="160"/>
                  <a:pt x="3943" y="156"/>
                </a:cubicBezTo>
                <a:cubicBezTo>
                  <a:pt x="3951" y="152"/>
                  <a:pt x="3958" y="150"/>
                  <a:pt x="3966" y="147"/>
                </a:cubicBezTo>
                <a:cubicBezTo>
                  <a:pt x="3918" y="110"/>
                  <a:pt x="3968" y="135"/>
                  <a:pt x="3935" y="77"/>
                </a:cubicBezTo>
                <a:cubicBezTo>
                  <a:pt x="3812" y="86"/>
                  <a:pt x="3702" y="113"/>
                  <a:pt x="3578" y="121"/>
                </a:cubicBezTo>
                <a:cubicBezTo>
                  <a:pt x="3524" y="128"/>
                  <a:pt x="3477" y="135"/>
                  <a:pt x="3425" y="156"/>
                </a:cubicBezTo>
                <a:cubicBezTo>
                  <a:pt x="3342" y="188"/>
                  <a:pt x="3248" y="162"/>
                  <a:pt x="3159" y="165"/>
                </a:cubicBezTo>
                <a:cubicBezTo>
                  <a:pt x="2928" y="254"/>
                  <a:pt x="2813" y="169"/>
                  <a:pt x="2544" y="191"/>
                </a:cubicBezTo>
                <a:cubicBezTo>
                  <a:pt x="2445" y="200"/>
                  <a:pt x="2305" y="198"/>
                  <a:pt x="2260" y="187"/>
                </a:cubicBezTo>
                <a:cubicBezTo>
                  <a:pt x="2172" y="153"/>
                  <a:pt x="2149" y="194"/>
                  <a:pt x="2056" y="195"/>
                </a:cubicBezTo>
                <a:cubicBezTo>
                  <a:pt x="1964" y="187"/>
                  <a:pt x="1913" y="188"/>
                  <a:pt x="1880" y="175"/>
                </a:cubicBezTo>
                <a:cubicBezTo>
                  <a:pt x="1790" y="181"/>
                  <a:pt x="1677" y="212"/>
                  <a:pt x="1591" y="191"/>
                </a:cubicBezTo>
                <a:cubicBezTo>
                  <a:pt x="1548" y="181"/>
                  <a:pt x="1503" y="186"/>
                  <a:pt x="1460" y="175"/>
                </a:cubicBezTo>
                <a:cubicBezTo>
                  <a:pt x="1435" y="185"/>
                  <a:pt x="1426" y="155"/>
                  <a:pt x="1401" y="165"/>
                </a:cubicBezTo>
                <a:cubicBezTo>
                  <a:pt x="1252" y="156"/>
                  <a:pt x="1118" y="135"/>
                  <a:pt x="967" y="130"/>
                </a:cubicBezTo>
                <a:cubicBezTo>
                  <a:pt x="926" y="125"/>
                  <a:pt x="836" y="116"/>
                  <a:pt x="799" y="103"/>
                </a:cubicBezTo>
                <a:cubicBezTo>
                  <a:pt x="798" y="103"/>
                  <a:pt x="754" y="62"/>
                  <a:pt x="746" y="59"/>
                </a:cubicBezTo>
                <a:cubicBezTo>
                  <a:pt x="686" y="39"/>
                  <a:pt x="609" y="39"/>
                  <a:pt x="548" y="33"/>
                </a:cubicBezTo>
                <a:cubicBezTo>
                  <a:pt x="523" y="22"/>
                  <a:pt x="497" y="17"/>
                  <a:pt x="472" y="6"/>
                </a:cubicBezTo>
                <a:cubicBezTo>
                  <a:pt x="441" y="9"/>
                  <a:pt x="411" y="11"/>
                  <a:pt x="381" y="15"/>
                </a:cubicBezTo>
                <a:cubicBezTo>
                  <a:pt x="353" y="15"/>
                  <a:pt x="325" y="0"/>
                  <a:pt x="306" y="4"/>
                </a:cubicBezTo>
                <a:close/>
              </a:path>
            </a:pathLst>
          </a:custGeom>
          <a:gradFill rotWithShape="0">
            <a:gsLst>
              <a:gs pos="0">
                <a:srgbClr val="C6B562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2196" name="Rectangle 6"/>
          <p:cNvSpPr>
            <a:spLocks noChangeArrowheads="1"/>
          </p:cNvSpPr>
          <p:nvPr/>
        </p:nvSpPr>
        <p:spPr bwMode="auto">
          <a:xfrm>
            <a:off x="2051050" y="1757363"/>
            <a:ext cx="70580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indent="361950" algn="ctr"/>
            <a:r>
              <a:rPr lang="ru-RU" altLang="ru-RU" sz="2600">
                <a:solidFill>
                  <a:srgbClr val="000066"/>
                </a:solidFill>
              </a:rPr>
              <a:t> </a:t>
            </a:r>
          </a:p>
          <a:p>
            <a:pPr indent="361950" algn="ctr"/>
            <a:r>
              <a:rPr lang="ru-RU" altLang="ru-RU" sz="2400" b="1">
                <a:solidFill>
                  <a:srgbClr val="FF3300"/>
                </a:solidFill>
              </a:rPr>
              <a:t>  </a:t>
            </a:r>
            <a:r>
              <a:rPr lang="ru-RU" altLang="ru-RU" sz="2000" b="1">
                <a:solidFill>
                  <a:srgbClr val="CC3300"/>
                </a:solidFill>
              </a:rPr>
              <a:t>РАБОТНИКОВ НАИБОЛЬШЕЙ РАБОТАЮЩЕЙ СМЕНЫ </a:t>
            </a:r>
            <a:r>
              <a:rPr lang="ru-RU" altLang="ru-RU" sz="2000" b="1">
                <a:solidFill>
                  <a:srgbClr val="000066"/>
                </a:solidFill>
              </a:rPr>
              <a:t>ОРГАНИЗАЦИЙ, ОТНЕСЕННЫХ К КАТЕГОРИЯМ ПО ГО</a:t>
            </a:r>
          </a:p>
          <a:p>
            <a:pPr indent="361950" algn="ctr"/>
            <a:r>
              <a:rPr lang="ru-RU" altLang="ru-RU" sz="2400" b="1">
                <a:solidFill>
                  <a:srgbClr val="FF0000"/>
                </a:solidFill>
              </a:rPr>
              <a:t> </a:t>
            </a:r>
            <a:r>
              <a:rPr lang="ru-RU" altLang="ru-RU" sz="2400" b="1">
                <a:solidFill>
                  <a:srgbClr val="000099"/>
                </a:solidFill>
              </a:rPr>
              <a:t>  </a:t>
            </a:r>
          </a:p>
          <a:p>
            <a:pPr indent="361950" algn="ctr"/>
            <a:endParaRPr lang="ru-RU" altLang="ru-RU" sz="2000" b="1">
              <a:solidFill>
                <a:srgbClr val="000099"/>
              </a:solidFill>
            </a:endParaRPr>
          </a:p>
          <a:p>
            <a:pPr indent="361950" algn="ctr"/>
            <a:r>
              <a:rPr lang="ru-RU" altLang="ru-RU" sz="2400" b="1" i="1">
                <a:solidFill>
                  <a:srgbClr val="FF3300"/>
                </a:solidFill>
              </a:rPr>
              <a:t> </a:t>
            </a:r>
            <a:endParaRPr lang="ru-RU" altLang="ru-RU" sz="2400" b="1">
              <a:solidFill>
                <a:srgbClr val="003399"/>
              </a:solidFill>
            </a:endParaRPr>
          </a:p>
          <a:p>
            <a:pPr indent="361950" algn="ctr" eaLnBrk="0" hangingPunct="0"/>
            <a:endParaRPr lang="ru-RU" altLang="ru-RU" sz="2400" b="1">
              <a:solidFill>
                <a:srgbClr val="CC0000"/>
              </a:solidFill>
            </a:endParaRPr>
          </a:p>
          <a:p>
            <a:pPr indent="361950" algn="ctr" eaLnBrk="0" hangingPunct="0"/>
            <a:endParaRPr lang="ru-RU" altLang="ru-RU" sz="2800">
              <a:solidFill>
                <a:srgbClr val="000066"/>
              </a:solidFill>
            </a:endParaRPr>
          </a:p>
        </p:txBody>
      </p:sp>
      <p:sp>
        <p:nvSpPr>
          <p:cNvPr id="392197" name="Rectangle 6"/>
          <p:cNvSpPr>
            <a:spLocks noChangeArrowheads="1"/>
          </p:cNvSpPr>
          <p:nvPr/>
        </p:nvSpPr>
        <p:spPr bwMode="auto">
          <a:xfrm>
            <a:off x="250825" y="1484313"/>
            <a:ext cx="2165350" cy="406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 b="1" i="1">
                <a:solidFill>
                  <a:srgbClr val="CC3300"/>
                </a:solidFill>
              </a:rPr>
              <a:t>  ДЛЯ</a:t>
            </a:r>
          </a:p>
        </p:txBody>
      </p:sp>
      <p:sp>
        <p:nvSpPr>
          <p:cNvPr id="392199" name="Rectangle 6"/>
          <p:cNvSpPr>
            <a:spLocks noChangeArrowheads="1"/>
          </p:cNvSpPr>
          <p:nvPr/>
        </p:nvSpPr>
        <p:spPr bwMode="auto">
          <a:xfrm>
            <a:off x="2051050" y="2659063"/>
            <a:ext cx="7058025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indent="361950" algn="ctr"/>
            <a:r>
              <a:rPr lang="ru-RU" altLang="ru-RU" sz="2600">
                <a:solidFill>
                  <a:srgbClr val="000066"/>
                </a:solidFill>
              </a:rPr>
              <a:t> </a:t>
            </a:r>
          </a:p>
          <a:p>
            <a:pPr indent="361950" algn="ctr"/>
            <a:r>
              <a:rPr lang="ru-RU" altLang="ru-RU" sz="2400" b="1">
                <a:solidFill>
                  <a:srgbClr val="FF3300"/>
                </a:solidFill>
              </a:rPr>
              <a:t>   </a:t>
            </a:r>
          </a:p>
          <a:p>
            <a:pPr indent="361950" algn="ctr"/>
            <a:r>
              <a:rPr lang="ru-RU" altLang="ru-RU" sz="2400" b="1">
                <a:solidFill>
                  <a:srgbClr val="333399"/>
                </a:solidFill>
              </a:rPr>
              <a:t>  </a:t>
            </a:r>
            <a:r>
              <a:rPr lang="ru-RU" altLang="ru-RU" sz="2000" b="1">
                <a:solidFill>
                  <a:srgbClr val="CC3300"/>
                </a:solidFill>
              </a:rPr>
              <a:t>РАБОТНИКОВ ОБЪЕКТОВ</a:t>
            </a:r>
            <a:r>
              <a:rPr lang="ru-RU" altLang="ru-RU" sz="2000" b="1">
                <a:solidFill>
                  <a:srgbClr val="333399"/>
                </a:solidFill>
              </a:rPr>
              <a:t> ИСПОЛЬЗОВАНИЯ АТОМНОЙ ЭНЕРГИИ, ОСОБО РАДИАЦИОННО ОПАСНЫХ И ЯДЕРНО ОПАСНЫХ ПРОИЗВОДСТВЕННЫХ ОБЪЕКТОВ И ОРГАНИЗАЦИЙ, ОБЕСПЕЧИВАЮЩИХ ФУНКЦИОНИРОВАНИЕ И ЖИЗНЕДЕЯТЕЛЬНОСТЬ ЭТИХ ОБЪЕКТОВ И ОРГАНИЗАЦИЙ  </a:t>
            </a:r>
          </a:p>
          <a:p>
            <a:pPr indent="361950" algn="ctr"/>
            <a:r>
              <a:rPr lang="ru-RU" altLang="ru-RU" sz="2400" b="1">
                <a:solidFill>
                  <a:srgbClr val="FF0000"/>
                </a:solidFill>
              </a:rPr>
              <a:t>  </a:t>
            </a:r>
            <a:r>
              <a:rPr lang="ru-RU" altLang="ru-RU" sz="2400" b="1">
                <a:solidFill>
                  <a:srgbClr val="000099"/>
                </a:solidFill>
              </a:rPr>
              <a:t>  </a:t>
            </a:r>
          </a:p>
          <a:p>
            <a:pPr indent="361950" algn="ctr"/>
            <a:endParaRPr lang="ru-RU" altLang="ru-RU" sz="2000" b="1">
              <a:solidFill>
                <a:srgbClr val="000099"/>
              </a:solidFill>
            </a:endParaRPr>
          </a:p>
          <a:p>
            <a:pPr indent="361950" algn="ctr"/>
            <a:r>
              <a:rPr lang="ru-RU" altLang="ru-RU" sz="2400" b="1" i="1">
                <a:solidFill>
                  <a:srgbClr val="FF3300"/>
                </a:solidFill>
              </a:rPr>
              <a:t> </a:t>
            </a:r>
            <a:endParaRPr lang="ru-RU" altLang="ru-RU" sz="2400" b="1">
              <a:solidFill>
                <a:srgbClr val="003399"/>
              </a:solidFill>
            </a:endParaRPr>
          </a:p>
          <a:p>
            <a:pPr indent="361950" algn="ctr" eaLnBrk="0" hangingPunct="0"/>
            <a:endParaRPr lang="ru-RU" altLang="ru-RU" sz="2400" b="1">
              <a:solidFill>
                <a:srgbClr val="CC0000"/>
              </a:solidFill>
            </a:endParaRPr>
          </a:p>
          <a:p>
            <a:pPr indent="361950" algn="ctr" eaLnBrk="0" hangingPunct="0"/>
            <a:endParaRPr lang="ru-RU" altLang="ru-RU" sz="280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4" grpId="0" animBg="1"/>
      <p:bldP spid="392196" grpId="0"/>
      <p:bldP spid="392197" grpId="0" animBg="1"/>
      <p:bldP spid="3921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1" name="Text Box 21"/>
          <p:cNvSpPr txBox="1">
            <a:spLocks noChangeArrowheads="1"/>
          </p:cNvSpPr>
          <p:nvPr/>
        </p:nvSpPr>
        <p:spPr bwMode="auto">
          <a:xfrm>
            <a:off x="250825" y="1196975"/>
            <a:ext cx="3097213" cy="6699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/>
              <a:t> </a:t>
            </a:r>
            <a:r>
              <a:rPr lang="ru-RU" altLang="ru-RU" b="1">
                <a:solidFill>
                  <a:srgbClr val="CC0000"/>
                </a:solidFill>
              </a:rPr>
              <a:t>  ПО ЗАЩИТНЫМ СВОЙСТВАМ</a:t>
            </a:r>
            <a:r>
              <a:rPr lang="ru-RU" altLang="ru-RU" b="1"/>
              <a:t>   </a:t>
            </a:r>
          </a:p>
        </p:txBody>
      </p:sp>
      <p:sp>
        <p:nvSpPr>
          <p:cNvPr id="317462" name="Text Box 22"/>
          <p:cNvSpPr txBox="1">
            <a:spLocks noChangeArrowheads="1"/>
          </p:cNvSpPr>
          <p:nvPr/>
        </p:nvSpPr>
        <p:spPr bwMode="auto">
          <a:xfrm>
            <a:off x="107950" y="3521075"/>
            <a:ext cx="2592388" cy="700088"/>
          </a:xfrm>
          <a:prstGeom prst="rect">
            <a:avLst/>
          </a:prstGeom>
          <a:solidFill>
            <a:srgbClr val="9933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FFFF99"/>
                </a:solidFill>
              </a:rPr>
              <a:t> </a:t>
            </a:r>
            <a:r>
              <a:rPr lang="ru-RU" altLang="ru-RU" b="1">
                <a:solidFill>
                  <a:srgbClr val="FFFF99"/>
                </a:solidFill>
              </a:rPr>
              <a:t>    ПО МЕСТУ РАСПОЛОЖЕНИЯ</a:t>
            </a:r>
          </a:p>
        </p:txBody>
      </p:sp>
      <p:sp>
        <p:nvSpPr>
          <p:cNvPr id="317463" name="Text Box 23"/>
          <p:cNvSpPr txBox="1">
            <a:spLocks noChangeArrowheads="1"/>
          </p:cNvSpPr>
          <p:nvPr/>
        </p:nvSpPr>
        <p:spPr bwMode="auto">
          <a:xfrm>
            <a:off x="6516688" y="3573463"/>
            <a:ext cx="2230437" cy="1798637"/>
          </a:xfrm>
          <a:prstGeom prst="rect">
            <a:avLst/>
          </a:prstGeom>
          <a:solidFill>
            <a:srgbClr val="9933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FFFF99"/>
                </a:solidFill>
              </a:rPr>
              <a:t> </a:t>
            </a:r>
            <a:r>
              <a:rPr lang="ru-RU" altLang="ru-RU" b="1">
                <a:solidFill>
                  <a:srgbClr val="FFFF99"/>
                </a:solidFill>
              </a:rPr>
              <a:t>    ПО ОБЕСПЕЧЕНИЮ ФИЛЬТРОВЕНТИЛЯЦИОННЫМ ОБОРУДОВАНИЕМ</a:t>
            </a:r>
          </a:p>
        </p:txBody>
      </p:sp>
      <p:sp>
        <p:nvSpPr>
          <p:cNvPr id="317464" name="Text Box 24"/>
          <p:cNvSpPr txBox="1">
            <a:spLocks noChangeArrowheads="1"/>
          </p:cNvSpPr>
          <p:nvPr/>
        </p:nvSpPr>
        <p:spPr bwMode="auto">
          <a:xfrm>
            <a:off x="4787900" y="1454150"/>
            <a:ext cx="3384550" cy="319088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ru-RU" sz="2000" b="1"/>
              <a:t> </a:t>
            </a:r>
            <a:r>
              <a:rPr lang="ru-RU" altLang="ru-RU" b="1"/>
              <a:t> </a:t>
            </a:r>
            <a:r>
              <a:rPr lang="ru-RU" altLang="ru-RU" b="1">
                <a:solidFill>
                  <a:srgbClr val="CC0000"/>
                </a:solidFill>
              </a:rPr>
              <a:t>  ПО ВМЕСТИМОСТИ</a:t>
            </a:r>
          </a:p>
        </p:txBody>
      </p:sp>
      <p:grpSp>
        <p:nvGrpSpPr>
          <p:cNvPr id="317471" name="Group 31"/>
          <p:cNvGrpSpPr>
            <a:grpSpLocks/>
          </p:cNvGrpSpPr>
          <p:nvPr/>
        </p:nvGrpSpPr>
        <p:grpSpPr bwMode="auto">
          <a:xfrm>
            <a:off x="2627313" y="1916113"/>
            <a:ext cx="3889375" cy="2592387"/>
            <a:chOff x="1655" y="1071"/>
            <a:chExt cx="2450" cy="1633"/>
          </a:xfrm>
        </p:grpSpPr>
        <p:sp>
          <p:nvSpPr>
            <p:cNvPr id="450570" name="Text Box 7"/>
            <p:cNvSpPr txBox="1">
              <a:spLocks noChangeArrowheads="1"/>
            </p:cNvSpPr>
            <p:nvPr/>
          </p:nvSpPr>
          <p:spPr bwMode="auto">
            <a:xfrm>
              <a:off x="2064" y="1389"/>
              <a:ext cx="1746" cy="519"/>
            </a:xfrm>
            <a:prstGeom prst="rect">
              <a:avLst/>
            </a:prstGeom>
            <a:solidFill>
              <a:srgbClr val="000099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000" b="1">
                  <a:solidFill>
                    <a:srgbClr val="FFFFFF"/>
                  </a:solidFill>
                </a:rPr>
                <a:t> </a:t>
              </a:r>
              <a:r>
                <a:rPr lang="ru-RU" altLang="ru-RU" sz="2400" b="1">
                  <a:solidFill>
                    <a:srgbClr val="FFFFFF"/>
                  </a:solidFill>
                </a:rPr>
                <a:t>УБЕЖИЩА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FFFFFF"/>
                  </a:solidFill>
                </a:rPr>
                <a:t>КЛАССИФИЦИРУЮТСЯ:</a:t>
              </a:r>
            </a:p>
          </p:txBody>
        </p:sp>
        <p:sp>
          <p:nvSpPr>
            <p:cNvPr id="450571" name="Line 26"/>
            <p:cNvSpPr>
              <a:spLocks noChangeShapeType="1"/>
            </p:cNvSpPr>
            <p:nvPr/>
          </p:nvSpPr>
          <p:spPr bwMode="auto">
            <a:xfrm flipH="1" flipV="1">
              <a:off x="1655" y="1117"/>
              <a:ext cx="36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450572" name="Line 27"/>
            <p:cNvSpPr>
              <a:spLocks noChangeShapeType="1"/>
            </p:cNvSpPr>
            <p:nvPr/>
          </p:nvSpPr>
          <p:spPr bwMode="auto">
            <a:xfrm flipV="1">
              <a:off x="3833" y="1071"/>
              <a:ext cx="272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450573" name="Line 28"/>
            <p:cNvSpPr>
              <a:spLocks noChangeShapeType="1"/>
            </p:cNvSpPr>
            <p:nvPr/>
          </p:nvSpPr>
          <p:spPr bwMode="auto">
            <a:xfrm flipV="1">
              <a:off x="1701" y="1888"/>
              <a:ext cx="36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450574" name="Line 29"/>
            <p:cNvSpPr>
              <a:spLocks noChangeShapeType="1"/>
            </p:cNvSpPr>
            <p:nvPr/>
          </p:nvSpPr>
          <p:spPr bwMode="auto">
            <a:xfrm>
              <a:off x="3787" y="1888"/>
              <a:ext cx="31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450575" name="Line 30"/>
            <p:cNvSpPr>
              <a:spLocks noChangeShapeType="1"/>
            </p:cNvSpPr>
            <p:nvPr/>
          </p:nvSpPr>
          <p:spPr bwMode="auto">
            <a:xfrm>
              <a:off x="2880" y="188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3203575" y="4508500"/>
            <a:ext cx="2808288" cy="700088"/>
          </a:xfrm>
          <a:prstGeom prst="rect">
            <a:avLst/>
          </a:prstGeom>
          <a:solidFill>
            <a:srgbClr val="9933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FFFF99"/>
                </a:solidFill>
              </a:rPr>
              <a:t> </a:t>
            </a:r>
            <a:r>
              <a:rPr lang="ru-RU" altLang="ru-RU" b="1">
                <a:solidFill>
                  <a:srgbClr val="FFFF99"/>
                </a:solidFill>
              </a:rPr>
              <a:t>  ПО ВРЕМЕНИ ВОЗВЕДЕНИЯ</a:t>
            </a: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6300788" y="2276475"/>
            <a:ext cx="2665412" cy="6350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ru-RU" sz="2000" b="1"/>
              <a:t> </a:t>
            </a:r>
            <a:r>
              <a:rPr lang="ru-RU" altLang="ru-RU" b="1"/>
              <a:t> </a:t>
            </a:r>
            <a:r>
              <a:rPr lang="ru-RU" altLang="ru-RU" b="1">
                <a:solidFill>
                  <a:srgbClr val="CC0000"/>
                </a:solidFill>
              </a:rPr>
              <a:t>  МАТЕРИАЛУ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ru-RU" b="1">
                <a:solidFill>
                  <a:srgbClr val="CC0000"/>
                </a:solidFill>
              </a:rPr>
              <a:t> КОНСТРУКЦИЙ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395288" y="2492375"/>
            <a:ext cx="2665412" cy="6350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ru-RU" sz="2000" b="1"/>
              <a:t> </a:t>
            </a:r>
            <a:r>
              <a:rPr lang="ru-RU" altLang="ru-RU" b="1"/>
              <a:t> </a:t>
            </a:r>
            <a:r>
              <a:rPr lang="ru-RU" altLang="ru-RU" b="1">
                <a:solidFill>
                  <a:srgbClr val="CC0000"/>
                </a:solidFill>
              </a:rPr>
              <a:t>   ОБЕСПЕЧЕНИЮ 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altLang="ru-RU" b="1">
                <a:solidFill>
                  <a:srgbClr val="CC0000"/>
                </a:solidFill>
              </a:rPr>
              <a:t>ЭЛЕКТРОЭНЕРГИЕЙ</a:t>
            </a: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1908175" y="5595938"/>
            <a:ext cx="4968875" cy="700087"/>
          </a:xfrm>
          <a:prstGeom prst="rect">
            <a:avLst/>
          </a:prstGeom>
          <a:solidFill>
            <a:srgbClr val="9933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FFFF99"/>
                </a:solidFill>
              </a:rPr>
              <a:t> </a:t>
            </a:r>
            <a:r>
              <a:rPr lang="ru-RU" altLang="ru-RU" b="1">
                <a:solidFill>
                  <a:srgbClr val="FFFF99"/>
                </a:solidFill>
              </a:rPr>
              <a:t>   ХАРАКТЕРУ ИСПОЛЬЗОВАНИЯ В МИРНОЕ ВРЕМЯ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1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1" grpId="0" animBg="1"/>
      <p:bldP spid="317462" grpId="0" animBg="1"/>
      <p:bldP spid="317463" grpId="0" animBg="1"/>
      <p:bldP spid="317464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  <a:latin typeface="Times New Roman" pitchFamily="18" charset="0"/>
              </a:rPr>
              <a:t>Обобщенная  схема  защитных  сооружений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048000" y="1066800"/>
            <a:ext cx="2895600" cy="688975"/>
          </a:xfrm>
          <a:prstGeom prst="rect">
            <a:avLst/>
          </a:prstGeom>
          <a:solidFill>
            <a:srgbClr val="66FF66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</a:rPr>
              <a:t>ЗАЩИТНЫЕ </a:t>
            </a:r>
          </a:p>
          <a:p>
            <a:pPr algn="ctr">
              <a:lnSpc>
                <a:spcPct val="120000"/>
              </a:lnSpc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</a:rPr>
              <a:t>СООРУЖЕНИЯ  (ЗС)</a:t>
            </a:r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2133600" y="1752600"/>
            <a:ext cx="4800600" cy="1298575"/>
            <a:chOff x="1344" y="1104"/>
            <a:chExt cx="3024" cy="818"/>
          </a:xfrm>
        </p:grpSpPr>
        <p:sp>
          <p:nvSpPr>
            <p:cNvPr id="71729" name="Text Box 5"/>
            <p:cNvSpPr txBox="1">
              <a:spLocks noChangeArrowheads="1"/>
            </p:cNvSpPr>
            <p:nvPr/>
          </p:nvSpPr>
          <p:spPr bwMode="auto">
            <a:xfrm>
              <a:off x="1344" y="1488"/>
              <a:ext cx="3024" cy="4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b="1">
                  <a:latin typeface="Times New Roman" pitchFamily="18" charset="0"/>
                </a:rPr>
                <a:t>Защитные  сооружения гражданской обороны  (ЗС ГО)</a:t>
              </a:r>
            </a:p>
          </p:txBody>
        </p:sp>
        <p:sp>
          <p:nvSpPr>
            <p:cNvPr id="71730" name="Line 6"/>
            <p:cNvSpPr>
              <a:spLocks noChangeShapeType="1"/>
            </p:cNvSpPr>
            <p:nvPr/>
          </p:nvSpPr>
          <p:spPr bwMode="auto">
            <a:xfrm>
              <a:off x="2880" y="1104"/>
              <a:ext cx="0" cy="384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304800" y="1066800"/>
            <a:ext cx="2743200" cy="835025"/>
            <a:chOff x="192" y="672"/>
            <a:chExt cx="1728" cy="526"/>
          </a:xfrm>
        </p:grpSpPr>
        <p:sp>
          <p:nvSpPr>
            <p:cNvPr id="71727" name="Text Box 8"/>
            <p:cNvSpPr txBox="1">
              <a:spLocks noChangeArrowheads="1"/>
            </p:cNvSpPr>
            <p:nvPr/>
          </p:nvSpPr>
          <p:spPr bwMode="auto">
            <a:xfrm>
              <a:off x="192" y="672"/>
              <a:ext cx="1440" cy="526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latin typeface="Times New Roman" pitchFamily="18" charset="0"/>
                </a:rPr>
                <a:t>Сооружения для пунктов управления</a:t>
              </a:r>
            </a:p>
          </p:txBody>
        </p:sp>
        <p:sp>
          <p:nvSpPr>
            <p:cNvPr id="71728" name="Line 9"/>
            <p:cNvSpPr>
              <a:spLocks noChangeShapeType="1"/>
            </p:cNvSpPr>
            <p:nvPr/>
          </p:nvSpPr>
          <p:spPr bwMode="auto">
            <a:xfrm>
              <a:off x="1632" y="864"/>
              <a:ext cx="288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5943600" y="1066800"/>
            <a:ext cx="2895600" cy="835025"/>
            <a:chOff x="3744" y="672"/>
            <a:chExt cx="1824" cy="526"/>
          </a:xfrm>
        </p:grpSpPr>
        <p:sp>
          <p:nvSpPr>
            <p:cNvPr id="71725" name="Text Box 11"/>
            <p:cNvSpPr txBox="1">
              <a:spLocks noChangeArrowheads="1"/>
            </p:cNvSpPr>
            <p:nvPr/>
          </p:nvSpPr>
          <p:spPr bwMode="auto">
            <a:xfrm>
              <a:off x="4032" y="672"/>
              <a:ext cx="1536" cy="526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latin typeface="Times New Roman" pitchFamily="18" charset="0"/>
                </a:rPr>
                <a:t>Для защиты населения, техники, материальных ценностей</a:t>
              </a:r>
            </a:p>
          </p:txBody>
        </p:sp>
        <p:sp>
          <p:nvSpPr>
            <p:cNvPr id="71726" name="Line 12"/>
            <p:cNvSpPr>
              <a:spLocks noChangeShapeType="1"/>
            </p:cNvSpPr>
            <p:nvPr/>
          </p:nvSpPr>
          <p:spPr bwMode="auto">
            <a:xfrm>
              <a:off x="3744" y="864"/>
              <a:ext cx="288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1693" name="Group 13"/>
          <p:cNvGrpSpPr>
            <a:grpSpLocks/>
          </p:cNvGrpSpPr>
          <p:nvPr/>
        </p:nvGrpSpPr>
        <p:grpSpPr bwMode="auto">
          <a:xfrm>
            <a:off x="228600" y="3048000"/>
            <a:ext cx="2543175" cy="3489325"/>
            <a:chOff x="144" y="1920"/>
            <a:chExt cx="1602" cy="2198"/>
          </a:xfrm>
        </p:grpSpPr>
        <p:grpSp>
          <p:nvGrpSpPr>
            <p:cNvPr id="71722" name="Group 14"/>
            <p:cNvGrpSpPr>
              <a:grpSpLocks/>
            </p:cNvGrpSpPr>
            <p:nvPr/>
          </p:nvGrpSpPr>
          <p:grpSpPr bwMode="auto">
            <a:xfrm>
              <a:off x="144" y="1920"/>
              <a:ext cx="1488" cy="770"/>
              <a:chOff x="144" y="1920"/>
              <a:chExt cx="1488" cy="770"/>
            </a:xfrm>
          </p:grpSpPr>
          <p:sp>
            <p:nvSpPr>
              <p:cNvPr id="71723" name="Text Box 15"/>
              <p:cNvSpPr txBox="1">
                <a:spLocks noChangeArrowheads="1"/>
              </p:cNvSpPr>
              <p:nvPr/>
            </p:nvSpPr>
            <p:spPr bwMode="auto">
              <a:xfrm>
                <a:off x="144" y="2256"/>
                <a:ext cx="1344" cy="43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600" b="1">
                    <a:latin typeface="Times New Roman" pitchFamily="18" charset="0"/>
                  </a:rPr>
                  <a:t>Убежища  ГО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600" b="1">
                    <a:latin typeface="Times New Roman" pitchFamily="18" charset="0"/>
                  </a:rPr>
                  <a:t>(уб. ГО)</a:t>
                </a:r>
              </a:p>
            </p:txBody>
          </p:sp>
          <p:sp>
            <p:nvSpPr>
              <p:cNvPr id="71724" name="Line 16"/>
              <p:cNvSpPr>
                <a:spLocks noChangeShapeType="1"/>
              </p:cNvSpPr>
              <p:nvPr/>
            </p:nvSpPr>
            <p:spPr bwMode="auto">
              <a:xfrm flipH="1">
                <a:off x="1200" y="1920"/>
                <a:ext cx="432" cy="336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aphicFrame>
          <p:nvGraphicFramePr>
            <p:cNvPr id="71697" name="Object 17"/>
            <p:cNvGraphicFramePr>
              <a:graphicFrameLocks noChangeAspect="1"/>
            </p:cNvGraphicFramePr>
            <p:nvPr/>
          </p:nvGraphicFramePr>
          <p:xfrm>
            <a:off x="158" y="3038"/>
            <a:ext cx="1588" cy="1080"/>
          </p:xfrm>
          <a:graphic>
            <a:graphicData uri="http://schemas.openxmlformats.org/presentationml/2006/ole">
              <p:oleObj spid="_x0000_s71697" name="Image" r:id="rId3" imgW="5396341" imgH="3667683" progId="">
                <p:embed/>
              </p:oleObj>
            </a:graphicData>
          </a:graphic>
        </p:graphicFrame>
      </p:grpSp>
      <p:grpSp>
        <p:nvGrpSpPr>
          <p:cNvPr id="71698" name="Group 18"/>
          <p:cNvGrpSpPr>
            <a:grpSpLocks/>
          </p:cNvGrpSpPr>
          <p:nvPr/>
        </p:nvGrpSpPr>
        <p:grpSpPr bwMode="auto">
          <a:xfrm>
            <a:off x="2743200" y="3048000"/>
            <a:ext cx="3429000" cy="3497263"/>
            <a:chOff x="1728" y="1920"/>
            <a:chExt cx="2160" cy="2203"/>
          </a:xfrm>
        </p:grpSpPr>
        <p:grpSp>
          <p:nvGrpSpPr>
            <p:cNvPr id="71719" name="Group 19"/>
            <p:cNvGrpSpPr>
              <a:grpSpLocks/>
            </p:cNvGrpSpPr>
            <p:nvPr/>
          </p:nvGrpSpPr>
          <p:grpSpPr bwMode="auto">
            <a:xfrm>
              <a:off x="1728" y="1920"/>
              <a:ext cx="2160" cy="770"/>
              <a:chOff x="1728" y="1920"/>
              <a:chExt cx="2160" cy="770"/>
            </a:xfrm>
          </p:grpSpPr>
          <p:sp>
            <p:nvSpPr>
              <p:cNvPr id="71720" name="Text Box 20"/>
              <p:cNvSpPr txBox="1">
                <a:spLocks noChangeArrowheads="1"/>
              </p:cNvSpPr>
              <p:nvPr/>
            </p:nvSpPr>
            <p:spPr bwMode="auto">
              <a:xfrm>
                <a:off x="1728" y="2256"/>
                <a:ext cx="2160" cy="43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600" b="1">
                    <a:latin typeface="Times New Roman" pitchFamily="18" charset="0"/>
                  </a:rPr>
                  <a:t>Противорадиационные укрытия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600" b="1">
                    <a:latin typeface="Times New Roman" pitchFamily="18" charset="0"/>
                  </a:rPr>
                  <a:t>(ПРУ)</a:t>
                </a:r>
              </a:p>
            </p:txBody>
          </p:sp>
          <p:sp>
            <p:nvSpPr>
              <p:cNvPr id="71721" name="Line 21"/>
              <p:cNvSpPr>
                <a:spLocks noChangeShapeType="1"/>
              </p:cNvSpPr>
              <p:nvPr/>
            </p:nvSpPr>
            <p:spPr bwMode="auto">
              <a:xfrm>
                <a:off x="2880" y="192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aphicFrame>
          <p:nvGraphicFramePr>
            <p:cNvPr id="71702" name="Object 22"/>
            <p:cNvGraphicFramePr>
              <a:graphicFrameLocks noChangeAspect="1"/>
            </p:cNvGraphicFramePr>
            <p:nvPr/>
          </p:nvGraphicFramePr>
          <p:xfrm>
            <a:off x="1973" y="3022"/>
            <a:ext cx="1815" cy="1101"/>
          </p:xfrm>
          <a:graphic>
            <a:graphicData uri="http://schemas.openxmlformats.org/presentationml/2006/ole">
              <p:oleObj spid="_x0000_s71702" name="Image" r:id="rId4" imgW="4522866" imgH="2743554" progId="">
                <p:embed/>
              </p:oleObj>
            </a:graphicData>
          </a:graphic>
        </p:graphicFrame>
      </p:grpSp>
      <p:grpSp>
        <p:nvGrpSpPr>
          <p:cNvPr id="71703" name="Group 23"/>
          <p:cNvGrpSpPr>
            <a:grpSpLocks/>
          </p:cNvGrpSpPr>
          <p:nvPr/>
        </p:nvGrpSpPr>
        <p:grpSpPr bwMode="auto">
          <a:xfrm>
            <a:off x="6477000" y="3048000"/>
            <a:ext cx="2438400" cy="3492500"/>
            <a:chOff x="4080" y="1920"/>
            <a:chExt cx="1536" cy="2200"/>
          </a:xfrm>
        </p:grpSpPr>
        <p:grpSp>
          <p:nvGrpSpPr>
            <p:cNvPr id="71716" name="Group 24"/>
            <p:cNvGrpSpPr>
              <a:grpSpLocks/>
            </p:cNvGrpSpPr>
            <p:nvPr/>
          </p:nvGrpSpPr>
          <p:grpSpPr bwMode="auto">
            <a:xfrm>
              <a:off x="4080" y="1920"/>
              <a:ext cx="1536" cy="770"/>
              <a:chOff x="4080" y="1920"/>
              <a:chExt cx="1536" cy="770"/>
            </a:xfrm>
          </p:grpSpPr>
          <p:sp>
            <p:nvSpPr>
              <p:cNvPr id="71717" name="Text Box 25"/>
              <p:cNvSpPr txBox="1">
                <a:spLocks noChangeArrowheads="1"/>
              </p:cNvSpPr>
              <p:nvPr/>
            </p:nvSpPr>
            <p:spPr bwMode="auto">
              <a:xfrm>
                <a:off x="4080" y="2256"/>
                <a:ext cx="1536" cy="43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600" b="1">
                    <a:latin typeface="Times New Roman" pitchFamily="18" charset="0"/>
                  </a:rPr>
                  <a:t>Простейшие укрытия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ru-RU" sz="1600" b="1">
                    <a:latin typeface="Times New Roman" pitchFamily="18" charset="0"/>
                  </a:rPr>
                  <a:t>(ПУ)</a:t>
                </a:r>
              </a:p>
            </p:txBody>
          </p:sp>
          <p:sp>
            <p:nvSpPr>
              <p:cNvPr id="71718" name="Line 26"/>
              <p:cNvSpPr>
                <a:spLocks noChangeShapeType="1"/>
              </p:cNvSpPr>
              <p:nvPr/>
            </p:nvSpPr>
            <p:spPr bwMode="auto">
              <a:xfrm>
                <a:off x="4080" y="1920"/>
                <a:ext cx="432" cy="336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aphicFrame>
          <p:nvGraphicFramePr>
            <p:cNvPr id="71707" name="Object 27"/>
            <p:cNvGraphicFramePr>
              <a:graphicFrameLocks noChangeAspect="1"/>
            </p:cNvGraphicFramePr>
            <p:nvPr/>
          </p:nvGraphicFramePr>
          <p:xfrm>
            <a:off x="4150" y="3022"/>
            <a:ext cx="1368" cy="1098"/>
          </p:xfrm>
          <a:graphic>
            <a:graphicData uri="http://schemas.openxmlformats.org/presentationml/2006/ole">
              <p:oleObj spid="_x0000_s71707" name="Image" r:id="rId5" imgW="4485711" imgH="3599085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6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6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 autoUpdateAnimBg="0"/>
      <p:bldP spid="7168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Text Box 2"/>
          <p:cNvSpPr txBox="1">
            <a:spLocks noChangeArrowheads="1"/>
          </p:cNvSpPr>
          <p:nvPr/>
        </p:nvSpPr>
        <p:spPr bwMode="auto">
          <a:xfrm>
            <a:off x="395288" y="455613"/>
            <a:ext cx="8353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ru-RU" sz="2400" b="1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FF3300"/>
                </a:solidFill>
                <a:latin typeface="Times New Roman" pitchFamily="18" charset="0"/>
              </a:rPr>
              <a:t>Противорадиационные укрытия</a:t>
            </a:r>
            <a:r>
              <a:rPr lang="ru-RU" sz="2600" b="1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250825" y="1985963"/>
          <a:ext cx="4321175" cy="2620962"/>
        </p:xfrm>
        <a:graphic>
          <a:graphicData uri="http://schemas.openxmlformats.org/presentationml/2006/ole">
            <p:oleObj spid="_x0000_s78851" name="Image" r:id="rId3" imgW="4522866" imgH="2743554" progId="">
              <p:embed/>
            </p:oleObj>
          </a:graphicData>
        </a:graphic>
      </p:graphicFrame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5003800" y="3525838"/>
          <a:ext cx="3756025" cy="3014662"/>
        </p:xfrm>
        <a:graphic>
          <a:graphicData uri="http://schemas.openxmlformats.org/presentationml/2006/ole">
            <p:oleObj spid="_x0000_s78852" name="Image" r:id="rId4" imgW="4485711" imgH="3599085" progId="">
              <p:embed/>
            </p:oleObj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3820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Противорадиационное укрытие – </a:t>
            </a:r>
            <a:r>
              <a:rPr lang="ru-RU" sz="2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защитное сооружение ГО,</a:t>
            </a:r>
            <a:r>
              <a:rPr lang="ru-RU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предназначенное для защиты укрываемых от воздействия ионизирующих излучений при радиоактивном заражении (загрязнении) местности и допускающее непрерывное пребывание в нем укрываемых в течение нормативного времени</a:t>
            </a:r>
            <a:endParaRPr lang="ru-RU" sz="24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3141663"/>
            <a:ext cx="8382000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Противорадиационные укрытия</a:t>
            </a:r>
            <a:r>
              <a:rPr lang="ru-RU" sz="2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создаются для населения и работников организаций, </a:t>
            </a:r>
            <a:r>
              <a:rPr lang="ru-RU" sz="24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не отнесенных к категориям по гражданской обороне, в том числе для нетранспортабельных больных, находящихся в учреждениях здравоохранения, и обслуживающего их медицинского персонала, расположенных в зоне возможного радиоактивного заражения (загрязнения) и за пределами зоны возможных сильных разрушений </a:t>
            </a:r>
            <a:endParaRPr lang="ru-RU" sz="2400" b="1">
              <a:solidFill>
                <a:srgbClr val="0033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426450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УКРЫТИЯ ПРОСТЕЙШЕГО ТИПА  </a:t>
            </a:r>
          </a:p>
          <a:p>
            <a:pPr marL="457200" indent="-457200" algn="ctr">
              <a:spcBef>
                <a:spcPct val="50000"/>
              </a:spcBef>
            </a:pPr>
            <a:endParaRPr lang="ru-RU" sz="2400" b="1" i="1">
              <a:solidFill>
                <a:srgbClr val="CC3300"/>
              </a:solidFill>
              <a:latin typeface="Times New Roman" pitchFamily="18" charset="0"/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ru-RU" sz="2400" b="1" i="1">
                <a:solidFill>
                  <a:srgbClr val="CC3300"/>
                </a:solidFill>
                <a:latin typeface="Times New Roman" pitchFamily="18" charset="0"/>
              </a:rPr>
              <a:t>УКРЫТИЕ</a:t>
            </a:r>
            <a:r>
              <a:rPr lang="ru-RU" sz="2400" b="1">
                <a:solidFill>
                  <a:srgbClr val="FF0066"/>
                </a:solidFill>
                <a:latin typeface="Times New Roman" pitchFamily="18" charset="0"/>
              </a:rPr>
              <a:t> -  </a:t>
            </a:r>
            <a:r>
              <a:rPr lang="ru-RU" sz="2600" b="1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2000" b="1">
                <a:solidFill>
                  <a:srgbClr val="000066"/>
                </a:solidFill>
                <a:latin typeface="Times New Roman" pitchFamily="18" charset="0"/>
              </a:rPr>
              <a:t>ЗАЩИТНОЕ СООРУЖЕНИЕ </a:t>
            </a:r>
            <a:r>
              <a:rPr lang="ru-RU" sz="2400" b="1">
                <a:solidFill>
                  <a:srgbClr val="000066"/>
                </a:solidFill>
                <a:latin typeface="Times New Roman" pitchFamily="18" charset="0"/>
              </a:rPr>
              <a:t>ГО</a:t>
            </a:r>
            <a:r>
              <a:rPr lang="ru-RU" sz="2000" b="1">
                <a:solidFill>
                  <a:srgbClr val="000066"/>
                </a:solidFill>
                <a:latin typeface="Times New Roman" pitchFamily="18" charset="0"/>
              </a:rPr>
              <a:t>, ПРЕДНАЗНАЧЕННОЕ ДЛЯ ЗАЩИТЫ УКРЫВАЕМЫХ  ОТ ФУГАСНОГО И ОСКОЛОЧНОГО ДЕЙСТВИЯ ОБЫЧНЫХ СРЕДСТВ ПОРАЖЕНИЯ ОБЛОМКАМИ СТРОИТЕЛЬНЫХ КОНСТРУКЦИЙ, А ТАКЖЕ ОТ ОБРУШЕНИЯ КОНСТРУКЦИЙ ВЫШЕРАСПОЛОЖЕННЫХ ЭТАЖЕЙ ЗДАНИЙ РАЗЛИЧНОЙ ЭТАЖНОСТИ</a:t>
            </a:r>
            <a:endParaRPr lang="ru-RU" sz="2600" b="1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5"/>
          <p:cNvSpPr>
            <a:spLocks noChangeArrowheads="1"/>
          </p:cNvSpPr>
          <p:nvPr/>
        </p:nvSpPr>
        <p:spPr bwMode="auto">
          <a:xfrm>
            <a:off x="2771775" y="260350"/>
            <a:ext cx="6084888" cy="25923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2800" b="1">
                <a:solidFill>
                  <a:srgbClr val="FF3300"/>
                </a:solidFill>
              </a:rPr>
              <a:t>  УКРЫТИЯ СОЗДАЮТСЯ:</a:t>
            </a:r>
            <a:endParaRPr lang="ru-RU" altLang="ru-RU" sz="2800" b="1">
              <a:solidFill>
                <a:srgbClr val="000099"/>
              </a:solidFill>
            </a:endParaRPr>
          </a:p>
          <a:p>
            <a:pPr algn="ctr"/>
            <a:endParaRPr lang="ru-RU" altLang="ru-RU" sz="2800" b="1">
              <a:solidFill>
                <a:srgbClr val="000099"/>
              </a:solidFill>
            </a:endParaRPr>
          </a:p>
          <a:p>
            <a:pPr algn="ctr"/>
            <a:r>
              <a:rPr lang="ru-RU" altLang="ru-RU" sz="2800" b="1">
                <a:solidFill>
                  <a:srgbClr val="CC0000"/>
                </a:solidFill>
              </a:rPr>
              <a:t>  </a:t>
            </a:r>
          </a:p>
          <a:p>
            <a:pPr algn="ctr"/>
            <a:r>
              <a:rPr lang="ru-RU" altLang="ru-RU" sz="2400" b="1">
                <a:solidFill>
                  <a:srgbClr val="003399"/>
                </a:solidFill>
              </a:rPr>
              <a:t> </a:t>
            </a:r>
            <a:r>
              <a:rPr lang="ru-RU" altLang="ru-RU" sz="2400" b="1">
                <a:solidFill>
                  <a:srgbClr val="CC0000"/>
                </a:solidFill>
              </a:rPr>
              <a:t> </a:t>
            </a:r>
            <a:endParaRPr lang="ru-RU" altLang="ru-RU" sz="2400" b="1">
              <a:solidFill>
                <a:srgbClr val="000099"/>
              </a:solidFill>
            </a:endParaRPr>
          </a:p>
          <a:p>
            <a:pPr algn="ctr"/>
            <a:r>
              <a:rPr lang="ru-RU" altLang="ru-RU" sz="2800" b="1">
                <a:solidFill>
                  <a:srgbClr val="000099"/>
                </a:solidFill>
              </a:rPr>
              <a:t> </a:t>
            </a:r>
            <a:endParaRPr lang="ru-RU" altLang="ru-RU" sz="2800" b="1">
              <a:solidFill>
                <a:srgbClr val="FF0000"/>
              </a:solidFill>
            </a:endParaRPr>
          </a:p>
          <a:p>
            <a:pPr algn="ctr" eaLnBrk="0" hangingPunct="0"/>
            <a:r>
              <a:rPr lang="ru-RU" altLang="ru-RU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4898" name="Freeform 5"/>
          <p:cNvSpPr>
            <a:spLocks/>
          </p:cNvSpPr>
          <p:nvPr/>
        </p:nvSpPr>
        <p:spPr bwMode="gray">
          <a:xfrm>
            <a:off x="1214438" y="2852738"/>
            <a:ext cx="7643812" cy="3429000"/>
          </a:xfrm>
          <a:custGeom>
            <a:avLst/>
            <a:gdLst>
              <a:gd name="T0" fmla="*/ 2147483647 w 4864"/>
              <a:gd name="T1" fmla="*/ 2147483647 h 769"/>
              <a:gd name="T2" fmla="*/ 2147483647 w 4864"/>
              <a:gd name="T3" fmla="*/ 2147483647 h 769"/>
              <a:gd name="T4" fmla="*/ 2147483647 w 4864"/>
              <a:gd name="T5" fmla="*/ 2147483647 h 769"/>
              <a:gd name="T6" fmla="*/ 2147483647 w 4864"/>
              <a:gd name="T7" fmla="*/ 2147483647 h 769"/>
              <a:gd name="T8" fmla="*/ 2147483647 w 4864"/>
              <a:gd name="T9" fmla="*/ 2147483647 h 769"/>
              <a:gd name="T10" fmla="*/ 2147483647 w 4864"/>
              <a:gd name="T11" fmla="*/ 2147483647 h 769"/>
              <a:gd name="T12" fmla="*/ 2147483647 w 4864"/>
              <a:gd name="T13" fmla="*/ 2147483647 h 769"/>
              <a:gd name="T14" fmla="*/ 2147483647 w 4864"/>
              <a:gd name="T15" fmla="*/ 2147483647 h 769"/>
              <a:gd name="T16" fmla="*/ 2147483647 w 4864"/>
              <a:gd name="T17" fmla="*/ 2147483647 h 769"/>
              <a:gd name="T18" fmla="*/ 2147483647 w 4864"/>
              <a:gd name="T19" fmla="*/ 2147483647 h 769"/>
              <a:gd name="T20" fmla="*/ 2147483647 w 4864"/>
              <a:gd name="T21" fmla="*/ 2147483647 h 769"/>
              <a:gd name="T22" fmla="*/ 2147483647 w 4864"/>
              <a:gd name="T23" fmla="*/ 2147483647 h 769"/>
              <a:gd name="T24" fmla="*/ 2147483647 w 4864"/>
              <a:gd name="T25" fmla="*/ 2147483647 h 769"/>
              <a:gd name="T26" fmla="*/ 2147483647 w 4864"/>
              <a:gd name="T27" fmla="*/ 2147483647 h 769"/>
              <a:gd name="T28" fmla="*/ 2147483647 w 4864"/>
              <a:gd name="T29" fmla="*/ 2147483647 h 769"/>
              <a:gd name="T30" fmla="*/ 2147483647 w 4864"/>
              <a:gd name="T31" fmla="*/ 2147483647 h 769"/>
              <a:gd name="T32" fmla="*/ 2147483647 w 4864"/>
              <a:gd name="T33" fmla="*/ 2147483647 h 769"/>
              <a:gd name="T34" fmla="*/ 2147483647 w 4864"/>
              <a:gd name="T35" fmla="*/ 2147483647 h 769"/>
              <a:gd name="T36" fmla="*/ 2147483647 w 4864"/>
              <a:gd name="T37" fmla="*/ 2147483647 h 769"/>
              <a:gd name="T38" fmla="*/ 2147483647 w 4864"/>
              <a:gd name="T39" fmla="*/ 2147483647 h 769"/>
              <a:gd name="T40" fmla="*/ 2147483647 w 4864"/>
              <a:gd name="T41" fmla="*/ 2147483647 h 769"/>
              <a:gd name="T42" fmla="*/ 2147483647 w 4864"/>
              <a:gd name="T43" fmla="*/ 2147483647 h 769"/>
              <a:gd name="T44" fmla="*/ 2147483647 w 4864"/>
              <a:gd name="T45" fmla="*/ 2147483647 h 769"/>
              <a:gd name="T46" fmla="*/ 2147483647 w 4864"/>
              <a:gd name="T47" fmla="*/ 2147483647 h 769"/>
              <a:gd name="T48" fmla="*/ 2147483647 w 4864"/>
              <a:gd name="T49" fmla="*/ 2147483647 h 769"/>
              <a:gd name="T50" fmla="*/ 2147483647 w 4864"/>
              <a:gd name="T51" fmla="*/ 2147483647 h 769"/>
              <a:gd name="T52" fmla="*/ 2147483647 w 4864"/>
              <a:gd name="T53" fmla="*/ 2147483647 h 769"/>
              <a:gd name="T54" fmla="*/ 2147483647 w 4864"/>
              <a:gd name="T55" fmla="*/ 2147483647 h 769"/>
              <a:gd name="T56" fmla="*/ 2147483647 w 4864"/>
              <a:gd name="T57" fmla="*/ 2147483647 h 769"/>
              <a:gd name="T58" fmla="*/ 2147483647 w 4864"/>
              <a:gd name="T59" fmla="*/ 2147483647 h 769"/>
              <a:gd name="T60" fmla="*/ 2147483647 w 4864"/>
              <a:gd name="T61" fmla="*/ 2147483647 h 769"/>
              <a:gd name="T62" fmla="*/ 2147483647 w 4864"/>
              <a:gd name="T63" fmla="*/ 2147483647 h 769"/>
              <a:gd name="T64" fmla="*/ 2147483647 w 4864"/>
              <a:gd name="T65" fmla="*/ 2147483647 h 769"/>
              <a:gd name="T66" fmla="*/ 2147483647 w 4864"/>
              <a:gd name="T67" fmla="*/ 2147483647 h 769"/>
              <a:gd name="T68" fmla="*/ 2147483647 w 4864"/>
              <a:gd name="T69" fmla="*/ 2147483647 h 769"/>
              <a:gd name="T70" fmla="*/ 2147483647 w 4864"/>
              <a:gd name="T71" fmla="*/ 2147483647 h 769"/>
              <a:gd name="T72" fmla="*/ 2147483647 w 4864"/>
              <a:gd name="T73" fmla="*/ 2147483647 h 7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64"/>
              <a:gd name="T112" fmla="*/ 0 h 769"/>
              <a:gd name="T113" fmla="*/ 4864 w 4864"/>
              <a:gd name="T114" fmla="*/ 769 h 76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64" h="769">
                <a:moveTo>
                  <a:pt x="306" y="4"/>
                </a:moveTo>
                <a:cubicBezTo>
                  <a:pt x="265" y="21"/>
                  <a:pt x="307" y="25"/>
                  <a:pt x="266" y="42"/>
                </a:cubicBezTo>
                <a:cubicBezTo>
                  <a:pt x="228" y="27"/>
                  <a:pt x="225" y="21"/>
                  <a:pt x="167" y="42"/>
                </a:cubicBezTo>
                <a:cubicBezTo>
                  <a:pt x="141" y="52"/>
                  <a:pt x="142" y="90"/>
                  <a:pt x="107" y="103"/>
                </a:cubicBezTo>
                <a:cubicBezTo>
                  <a:pt x="84" y="130"/>
                  <a:pt x="69" y="156"/>
                  <a:pt x="46" y="182"/>
                </a:cubicBezTo>
                <a:cubicBezTo>
                  <a:pt x="53" y="188"/>
                  <a:pt x="61" y="196"/>
                  <a:pt x="69" y="200"/>
                </a:cubicBezTo>
                <a:cubicBezTo>
                  <a:pt x="76" y="204"/>
                  <a:pt x="94" y="200"/>
                  <a:pt x="91" y="209"/>
                </a:cubicBezTo>
                <a:cubicBezTo>
                  <a:pt x="89" y="218"/>
                  <a:pt x="47" y="232"/>
                  <a:pt x="38" y="235"/>
                </a:cubicBezTo>
                <a:cubicBezTo>
                  <a:pt x="20" y="298"/>
                  <a:pt x="37" y="278"/>
                  <a:pt x="0" y="306"/>
                </a:cubicBezTo>
                <a:cubicBezTo>
                  <a:pt x="5" y="314"/>
                  <a:pt x="11" y="322"/>
                  <a:pt x="15" y="332"/>
                </a:cubicBezTo>
                <a:cubicBezTo>
                  <a:pt x="27" y="345"/>
                  <a:pt x="65" y="366"/>
                  <a:pt x="69" y="385"/>
                </a:cubicBezTo>
                <a:cubicBezTo>
                  <a:pt x="71" y="398"/>
                  <a:pt x="28" y="428"/>
                  <a:pt x="38" y="447"/>
                </a:cubicBezTo>
                <a:cubicBezTo>
                  <a:pt x="28" y="480"/>
                  <a:pt x="110" y="494"/>
                  <a:pt x="129" y="499"/>
                </a:cubicBezTo>
                <a:cubicBezTo>
                  <a:pt x="157" y="521"/>
                  <a:pt x="162" y="579"/>
                  <a:pt x="198" y="587"/>
                </a:cubicBezTo>
                <a:cubicBezTo>
                  <a:pt x="275" y="607"/>
                  <a:pt x="321" y="631"/>
                  <a:pt x="400" y="635"/>
                </a:cubicBezTo>
                <a:cubicBezTo>
                  <a:pt x="471" y="643"/>
                  <a:pt x="513" y="654"/>
                  <a:pt x="568" y="655"/>
                </a:cubicBezTo>
                <a:cubicBezTo>
                  <a:pt x="628" y="661"/>
                  <a:pt x="700" y="664"/>
                  <a:pt x="760" y="671"/>
                </a:cubicBezTo>
                <a:cubicBezTo>
                  <a:pt x="817" y="693"/>
                  <a:pt x="869" y="677"/>
                  <a:pt x="928" y="699"/>
                </a:cubicBezTo>
                <a:cubicBezTo>
                  <a:pt x="1070" y="753"/>
                  <a:pt x="1355" y="693"/>
                  <a:pt x="1355" y="693"/>
                </a:cubicBezTo>
                <a:cubicBezTo>
                  <a:pt x="1539" y="731"/>
                  <a:pt x="1520" y="737"/>
                  <a:pt x="1751" y="746"/>
                </a:cubicBezTo>
                <a:cubicBezTo>
                  <a:pt x="1912" y="769"/>
                  <a:pt x="1924" y="727"/>
                  <a:pt x="2228" y="743"/>
                </a:cubicBezTo>
                <a:cubicBezTo>
                  <a:pt x="2298" y="752"/>
                  <a:pt x="2337" y="736"/>
                  <a:pt x="2388" y="739"/>
                </a:cubicBezTo>
                <a:cubicBezTo>
                  <a:pt x="2439" y="742"/>
                  <a:pt x="2496" y="758"/>
                  <a:pt x="2535" y="762"/>
                </a:cubicBezTo>
                <a:cubicBezTo>
                  <a:pt x="2574" y="766"/>
                  <a:pt x="2586" y="753"/>
                  <a:pt x="2624" y="761"/>
                </a:cubicBezTo>
                <a:cubicBezTo>
                  <a:pt x="2654" y="767"/>
                  <a:pt x="2674" y="747"/>
                  <a:pt x="2710" y="746"/>
                </a:cubicBezTo>
                <a:cubicBezTo>
                  <a:pt x="2816" y="740"/>
                  <a:pt x="2923" y="740"/>
                  <a:pt x="3030" y="737"/>
                </a:cubicBezTo>
                <a:cubicBezTo>
                  <a:pt x="3165" y="698"/>
                  <a:pt x="3192" y="700"/>
                  <a:pt x="3372" y="693"/>
                </a:cubicBezTo>
                <a:cubicBezTo>
                  <a:pt x="3491" y="677"/>
                  <a:pt x="3585" y="649"/>
                  <a:pt x="3707" y="640"/>
                </a:cubicBezTo>
                <a:cubicBezTo>
                  <a:pt x="3778" y="612"/>
                  <a:pt x="3647" y="661"/>
                  <a:pt x="3814" y="623"/>
                </a:cubicBezTo>
                <a:cubicBezTo>
                  <a:pt x="3939" y="593"/>
                  <a:pt x="3882" y="589"/>
                  <a:pt x="4057" y="579"/>
                </a:cubicBezTo>
                <a:cubicBezTo>
                  <a:pt x="4154" y="551"/>
                  <a:pt x="4197" y="549"/>
                  <a:pt x="4316" y="543"/>
                </a:cubicBezTo>
                <a:cubicBezTo>
                  <a:pt x="4293" y="535"/>
                  <a:pt x="4233" y="529"/>
                  <a:pt x="4225" y="526"/>
                </a:cubicBezTo>
                <a:cubicBezTo>
                  <a:pt x="4217" y="523"/>
                  <a:pt x="4240" y="518"/>
                  <a:pt x="4247" y="517"/>
                </a:cubicBezTo>
                <a:cubicBezTo>
                  <a:pt x="4275" y="513"/>
                  <a:pt x="4303" y="511"/>
                  <a:pt x="4331" y="508"/>
                </a:cubicBezTo>
                <a:cubicBezTo>
                  <a:pt x="4303" y="505"/>
                  <a:pt x="4275" y="504"/>
                  <a:pt x="4247" y="499"/>
                </a:cubicBezTo>
                <a:cubicBezTo>
                  <a:pt x="4240" y="498"/>
                  <a:pt x="4221" y="499"/>
                  <a:pt x="4225" y="491"/>
                </a:cubicBezTo>
                <a:cubicBezTo>
                  <a:pt x="4230" y="480"/>
                  <a:pt x="4245" y="485"/>
                  <a:pt x="4255" y="482"/>
                </a:cubicBezTo>
                <a:cubicBezTo>
                  <a:pt x="4318" y="494"/>
                  <a:pt x="4297" y="507"/>
                  <a:pt x="4346" y="526"/>
                </a:cubicBezTo>
                <a:cubicBezTo>
                  <a:pt x="4398" y="511"/>
                  <a:pt x="4453" y="470"/>
                  <a:pt x="4506" y="464"/>
                </a:cubicBezTo>
                <a:cubicBezTo>
                  <a:pt x="4552" y="460"/>
                  <a:pt x="4598" y="458"/>
                  <a:pt x="4643" y="455"/>
                </a:cubicBezTo>
                <a:cubicBezTo>
                  <a:pt x="4690" y="420"/>
                  <a:pt x="4742" y="423"/>
                  <a:pt x="4795" y="411"/>
                </a:cubicBezTo>
                <a:cubicBezTo>
                  <a:pt x="4834" y="382"/>
                  <a:pt x="4813" y="403"/>
                  <a:pt x="4849" y="341"/>
                </a:cubicBezTo>
                <a:cubicBezTo>
                  <a:pt x="4854" y="332"/>
                  <a:pt x="4864" y="314"/>
                  <a:pt x="4864" y="314"/>
                </a:cubicBezTo>
                <a:cubicBezTo>
                  <a:pt x="4803" y="279"/>
                  <a:pt x="4742" y="285"/>
                  <a:pt x="4674" y="279"/>
                </a:cubicBezTo>
                <a:cubicBezTo>
                  <a:pt x="4490" y="287"/>
                  <a:pt x="4499" y="279"/>
                  <a:pt x="4384" y="306"/>
                </a:cubicBezTo>
                <a:cubicBezTo>
                  <a:pt x="4293" y="303"/>
                  <a:pt x="4202" y="303"/>
                  <a:pt x="4110" y="297"/>
                </a:cubicBezTo>
                <a:cubicBezTo>
                  <a:pt x="4103" y="297"/>
                  <a:pt x="4126" y="288"/>
                  <a:pt x="4133" y="288"/>
                </a:cubicBezTo>
                <a:cubicBezTo>
                  <a:pt x="4187" y="288"/>
                  <a:pt x="4240" y="294"/>
                  <a:pt x="4293" y="297"/>
                </a:cubicBezTo>
                <a:cubicBezTo>
                  <a:pt x="4391" y="282"/>
                  <a:pt x="4444" y="268"/>
                  <a:pt x="4552" y="262"/>
                </a:cubicBezTo>
                <a:cubicBezTo>
                  <a:pt x="4601" y="247"/>
                  <a:pt x="4610" y="232"/>
                  <a:pt x="4651" y="200"/>
                </a:cubicBezTo>
                <a:cubicBezTo>
                  <a:pt x="4609" y="188"/>
                  <a:pt x="4562" y="193"/>
                  <a:pt x="4521" y="174"/>
                </a:cubicBezTo>
                <a:cubicBezTo>
                  <a:pt x="4514" y="171"/>
                  <a:pt x="4516" y="156"/>
                  <a:pt x="4514" y="147"/>
                </a:cubicBezTo>
                <a:cubicBezTo>
                  <a:pt x="4141" y="166"/>
                  <a:pt x="4291" y="156"/>
                  <a:pt x="4065" y="174"/>
                </a:cubicBezTo>
                <a:cubicBezTo>
                  <a:pt x="4015" y="182"/>
                  <a:pt x="3972" y="194"/>
                  <a:pt x="3920" y="174"/>
                </a:cubicBezTo>
                <a:cubicBezTo>
                  <a:pt x="3911" y="171"/>
                  <a:pt x="3935" y="160"/>
                  <a:pt x="3943" y="156"/>
                </a:cubicBezTo>
                <a:cubicBezTo>
                  <a:pt x="3951" y="152"/>
                  <a:pt x="3958" y="150"/>
                  <a:pt x="3966" y="147"/>
                </a:cubicBezTo>
                <a:cubicBezTo>
                  <a:pt x="3918" y="110"/>
                  <a:pt x="3968" y="135"/>
                  <a:pt x="3935" y="77"/>
                </a:cubicBezTo>
                <a:cubicBezTo>
                  <a:pt x="3812" y="86"/>
                  <a:pt x="3702" y="113"/>
                  <a:pt x="3578" y="121"/>
                </a:cubicBezTo>
                <a:cubicBezTo>
                  <a:pt x="3524" y="128"/>
                  <a:pt x="3477" y="135"/>
                  <a:pt x="3425" y="156"/>
                </a:cubicBezTo>
                <a:cubicBezTo>
                  <a:pt x="3342" y="188"/>
                  <a:pt x="3248" y="162"/>
                  <a:pt x="3159" y="165"/>
                </a:cubicBezTo>
                <a:cubicBezTo>
                  <a:pt x="2928" y="254"/>
                  <a:pt x="2813" y="169"/>
                  <a:pt x="2544" y="191"/>
                </a:cubicBezTo>
                <a:cubicBezTo>
                  <a:pt x="2445" y="200"/>
                  <a:pt x="2305" y="198"/>
                  <a:pt x="2260" y="187"/>
                </a:cubicBezTo>
                <a:cubicBezTo>
                  <a:pt x="2172" y="153"/>
                  <a:pt x="2149" y="194"/>
                  <a:pt x="2056" y="195"/>
                </a:cubicBezTo>
                <a:cubicBezTo>
                  <a:pt x="1964" y="187"/>
                  <a:pt x="1913" y="188"/>
                  <a:pt x="1880" y="175"/>
                </a:cubicBezTo>
                <a:cubicBezTo>
                  <a:pt x="1790" y="181"/>
                  <a:pt x="1677" y="212"/>
                  <a:pt x="1591" y="191"/>
                </a:cubicBezTo>
                <a:cubicBezTo>
                  <a:pt x="1548" y="181"/>
                  <a:pt x="1503" y="186"/>
                  <a:pt x="1460" y="175"/>
                </a:cubicBezTo>
                <a:cubicBezTo>
                  <a:pt x="1435" y="185"/>
                  <a:pt x="1426" y="155"/>
                  <a:pt x="1401" y="165"/>
                </a:cubicBezTo>
                <a:cubicBezTo>
                  <a:pt x="1252" y="156"/>
                  <a:pt x="1118" y="135"/>
                  <a:pt x="967" y="130"/>
                </a:cubicBezTo>
                <a:cubicBezTo>
                  <a:pt x="926" y="125"/>
                  <a:pt x="836" y="116"/>
                  <a:pt x="799" y="103"/>
                </a:cubicBezTo>
                <a:cubicBezTo>
                  <a:pt x="798" y="103"/>
                  <a:pt x="754" y="62"/>
                  <a:pt x="746" y="59"/>
                </a:cubicBezTo>
                <a:cubicBezTo>
                  <a:pt x="686" y="39"/>
                  <a:pt x="609" y="39"/>
                  <a:pt x="548" y="33"/>
                </a:cubicBezTo>
                <a:cubicBezTo>
                  <a:pt x="523" y="22"/>
                  <a:pt x="497" y="17"/>
                  <a:pt x="472" y="6"/>
                </a:cubicBezTo>
                <a:cubicBezTo>
                  <a:pt x="441" y="9"/>
                  <a:pt x="411" y="11"/>
                  <a:pt x="381" y="15"/>
                </a:cubicBezTo>
                <a:cubicBezTo>
                  <a:pt x="353" y="15"/>
                  <a:pt x="325" y="0"/>
                  <a:pt x="306" y="4"/>
                </a:cubicBezTo>
                <a:close/>
              </a:path>
            </a:pathLst>
          </a:custGeom>
          <a:gradFill rotWithShape="0">
            <a:gsLst>
              <a:gs pos="0">
                <a:srgbClr val="C6B562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364" name="Rectangle 6"/>
          <p:cNvSpPr>
            <a:spLocks noChangeArrowheads="1"/>
          </p:cNvSpPr>
          <p:nvPr/>
        </p:nvSpPr>
        <p:spPr bwMode="auto">
          <a:xfrm>
            <a:off x="2051050" y="908050"/>
            <a:ext cx="70580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indent="361950" algn="ctr"/>
            <a:r>
              <a:rPr lang="ru-RU" altLang="ru-RU" b="1">
                <a:solidFill>
                  <a:srgbClr val="CC3300"/>
                </a:solidFill>
              </a:rPr>
              <a:t>РАБОТНИКОВ ОРГАНИЗАЦИЙ, </a:t>
            </a:r>
            <a:r>
              <a:rPr lang="ru-RU" altLang="ru-RU" b="1">
                <a:solidFill>
                  <a:srgbClr val="003399"/>
                </a:solidFill>
              </a:rPr>
              <a:t>НЕ ОТНЕСЕННЫХ К КАТЕГОРИЯМ ПО ГО, НАСЕЛЕНИЯ, ПРОЖИВАЮЩЕГО НА ТЕРРИТОРИЯХ, ОТНЕСЕННЫХ К ГРУППАМ ПО ГО, НАХОДЯЩИХСЯ ЗА ПРЕДЕЛАМИ ЗОН ВОЗМОЖНОГО РАДИОАКТИВНОГО ЗАРАЖЕНИЯ (ЗАГРЯЗНЕНИЯ) И ВОЗМОЖНЫХ СИЛЬНЫХ РАЗРУШЕНИЙ</a:t>
            </a:r>
          </a:p>
          <a:p>
            <a:pPr indent="361950" algn="ctr"/>
            <a:endParaRPr lang="ru-RU" altLang="ru-RU" b="1">
              <a:solidFill>
                <a:srgbClr val="003399"/>
              </a:solidFill>
            </a:endParaRPr>
          </a:p>
          <a:p>
            <a:pPr indent="361950" algn="ctr"/>
            <a:r>
              <a:rPr lang="ru-RU" altLang="ru-RU" sz="2400" b="1" i="1">
                <a:solidFill>
                  <a:srgbClr val="FF3300"/>
                </a:solidFill>
              </a:rPr>
              <a:t> </a:t>
            </a:r>
            <a:endParaRPr lang="ru-RU" altLang="ru-RU" sz="2400" b="1">
              <a:solidFill>
                <a:srgbClr val="003399"/>
              </a:solidFill>
            </a:endParaRPr>
          </a:p>
          <a:p>
            <a:pPr indent="361950" algn="ctr" eaLnBrk="0" hangingPunct="0"/>
            <a:endParaRPr lang="ru-RU" altLang="ru-RU" sz="2400" b="1">
              <a:solidFill>
                <a:srgbClr val="CC0000"/>
              </a:solidFill>
            </a:endParaRPr>
          </a:p>
          <a:p>
            <a:pPr indent="361950" algn="ctr" eaLnBrk="0" hangingPunct="0"/>
            <a:endParaRPr lang="ru-RU" altLang="ru-RU" sz="2800">
              <a:solidFill>
                <a:srgbClr val="000066"/>
              </a:solidFill>
            </a:endParaRPr>
          </a:p>
        </p:txBody>
      </p:sp>
      <p:sp>
        <p:nvSpPr>
          <p:cNvPr id="399365" name="Rectangle 6"/>
          <p:cNvSpPr>
            <a:spLocks noChangeArrowheads="1"/>
          </p:cNvSpPr>
          <p:nvPr/>
        </p:nvSpPr>
        <p:spPr bwMode="auto">
          <a:xfrm>
            <a:off x="250825" y="1484313"/>
            <a:ext cx="2165350" cy="406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 b="1" i="1">
                <a:solidFill>
                  <a:srgbClr val="CC3300"/>
                </a:solidFill>
              </a:rPr>
              <a:t>  ДЛЯ</a:t>
            </a:r>
          </a:p>
        </p:txBody>
      </p:sp>
      <p:sp>
        <p:nvSpPr>
          <p:cNvPr id="399366" name="Rectangle 6"/>
          <p:cNvSpPr>
            <a:spLocks noChangeArrowheads="1"/>
          </p:cNvSpPr>
          <p:nvPr/>
        </p:nvSpPr>
        <p:spPr bwMode="auto">
          <a:xfrm>
            <a:off x="2051050" y="2781300"/>
            <a:ext cx="7058025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indent="361950" algn="ctr"/>
            <a:r>
              <a:rPr lang="ru-RU" altLang="ru-RU" sz="2600">
                <a:solidFill>
                  <a:srgbClr val="000066"/>
                </a:solidFill>
              </a:rPr>
              <a:t> </a:t>
            </a:r>
            <a:r>
              <a:rPr lang="ru-RU" altLang="ru-RU" b="1">
                <a:solidFill>
                  <a:srgbClr val="CC3300"/>
                </a:solidFill>
              </a:rPr>
              <a:t>РАБОТНИКОВ  ДЕЖУРНОЙ СМЕНЫ И ЛИНЕЙНОГО ПЕРСОНАЛА ОРГАНИЗАЦИЙ,</a:t>
            </a:r>
            <a:r>
              <a:rPr lang="ru-RU" altLang="ru-RU" b="1">
                <a:solidFill>
                  <a:srgbClr val="333399"/>
                </a:solidFill>
              </a:rPr>
              <a:t> РАСПОЛОЖЕННЫХ ЗА ПРЕДЕЛАМИ ЗОН ВОЗМОЖНОГО РАДИОАКТИВНОГО ЗАРАЖЕНИЯ (ЗАГРЯЗНЕНИЯ) И ВОЗМОЖНЫХ СИЛЬНЫХ РАЗРУШЕНИЙ, ОСУЩЕСТВЛЯЮЩИХ ЖИЗНЕОБЕСПЕЧЕНИЕ НАСЕЛЕНИЯ И ДЕЯТЕЛЬНОСТЬ ОРГАНИЗАЦИЙ, ОТНЕСЕННЫХ К КАТЕГОРИЯМ ПО ГО;  </a:t>
            </a:r>
          </a:p>
          <a:p>
            <a:pPr indent="361950" algn="ctr"/>
            <a:r>
              <a:rPr lang="ru-RU" altLang="ru-RU" b="1">
                <a:solidFill>
                  <a:srgbClr val="FF0000"/>
                </a:solidFill>
              </a:rPr>
              <a:t>  </a:t>
            </a:r>
            <a:r>
              <a:rPr lang="ru-RU" altLang="ru-RU" b="1">
                <a:solidFill>
                  <a:srgbClr val="000099"/>
                </a:solidFill>
              </a:rPr>
              <a:t>  </a:t>
            </a:r>
          </a:p>
          <a:p>
            <a:pPr indent="361950" algn="ctr"/>
            <a:endParaRPr lang="ru-RU" altLang="ru-RU" b="1">
              <a:solidFill>
                <a:srgbClr val="000099"/>
              </a:solidFill>
            </a:endParaRPr>
          </a:p>
          <a:p>
            <a:pPr indent="361950" algn="ctr"/>
            <a:r>
              <a:rPr lang="ru-RU" altLang="ru-RU" sz="2400" b="1" i="1">
                <a:solidFill>
                  <a:srgbClr val="FF3300"/>
                </a:solidFill>
              </a:rPr>
              <a:t> </a:t>
            </a:r>
            <a:endParaRPr lang="ru-RU" altLang="ru-RU" sz="2400" b="1">
              <a:solidFill>
                <a:srgbClr val="003399"/>
              </a:solidFill>
            </a:endParaRPr>
          </a:p>
          <a:p>
            <a:pPr indent="361950" algn="ctr" eaLnBrk="0" hangingPunct="0"/>
            <a:endParaRPr lang="ru-RU" altLang="ru-RU" sz="2400" b="1">
              <a:solidFill>
                <a:srgbClr val="CC0000"/>
              </a:solidFill>
            </a:endParaRPr>
          </a:p>
          <a:p>
            <a:pPr indent="361950" algn="ctr" eaLnBrk="0" hangingPunct="0"/>
            <a:endParaRPr lang="ru-RU" altLang="ru-RU" sz="2800">
              <a:solidFill>
                <a:srgbClr val="000066"/>
              </a:solidFill>
            </a:endParaRPr>
          </a:p>
        </p:txBody>
      </p:sp>
      <p:sp>
        <p:nvSpPr>
          <p:cNvPr id="399367" name="Rectangle 6"/>
          <p:cNvSpPr>
            <a:spLocks noChangeArrowheads="1"/>
          </p:cNvSpPr>
          <p:nvPr/>
        </p:nvSpPr>
        <p:spPr bwMode="auto">
          <a:xfrm>
            <a:off x="2266950" y="5089525"/>
            <a:ext cx="70580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indent="361950" algn="ctr"/>
            <a:r>
              <a:rPr lang="ru-RU" altLang="ru-RU" sz="2600">
                <a:solidFill>
                  <a:srgbClr val="000066"/>
                </a:solidFill>
              </a:rPr>
              <a:t> </a:t>
            </a:r>
            <a:r>
              <a:rPr lang="ru-RU" altLang="ru-RU" b="1">
                <a:solidFill>
                  <a:srgbClr val="CC3300"/>
                </a:solidFill>
              </a:rPr>
              <a:t>ДЛЯ НЕТРАСПОРТАБЕЛЬНЫХ БОЛЬНЫХ, НАХОДЯЩИХСЯ В УЧРЕЖДЕНИЯХ ЗДРАВООХРАНЕНИЯ, </a:t>
            </a:r>
            <a:r>
              <a:rPr lang="ru-RU" altLang="ru-RU" b="1">
                <a:solidFill>
                  <a:srgbClr val="333399"/>
                </a:solidFill>
              </a:rPr>
              <a:t>РАСПОЛОЖЕННЫХ  В ЗОНАХ ВОЗМОЖНЫХ РАЗРУШЕНИЙ, А ТАКЖЕ ДЛЯ ОБСЛУЖИВАЮЩЕГО ИХ МЕДИЦИНСКОГО ПЕРСОНАЛА</a:t>
            </a:r>
            <a:endParaRPr lang="ru-RU" altLang="ru-RU" b="1">
              <a:solidFill>
                <a:srgbClr val="000099"/>
              </a:solidFill>
            </a:endParaRPr>
          </a:p>
          <a:p>
            <a:pPr indent="361950" algn="ctr"/>
            <a:endParaRPr lang="ru-RU" altLang="ru-RU" b="1">
              <a:solidFill>
                <a:srgbClr val="000099"/>
              </a:solidFill>
            </a:endParaRPr>
          </a:p>
          <a:p>
            <a:pPr indent="361950" algn="ctr"/>
            <a:r>
              <a:rPr lang="ru-RU" altLang="ru-RU" sz="2400" b="1" i="1">
                <a:solidFill>
                  <a:srgbClr val="FF3300"/>
                </a:solidFill>
              </a:rPr>
              <a:t> </a:t>
            </a:r>
            <a:endParaRPr lang="ru-RU" altLang="ru-RU" sz="2400" b="1">
              <a:solidFill>
                <a:srgbClr val="003399"/>
              </a:solidFill>
            </a:endParaRPr>
          </a:p>
          <a:p>
            <a:pPr indent="361950" algn="ctr" eaLnBrk="0" hangingPunct="0"/>
            <a:endParaRPr lang="ru-RU" altLang="ru-RU" sz="2400" b="1">
              <a:solidFill>
                <a:srgbClr val="CC0000"/>
              </a:solidFill>
            </a:endParaRPr>
          </a:p>
          <a:p>
            <a:pPr indent="361950" algn="ctr" eaLnBrk="0" hangingPunct="0"/>
            <a:endParaRPr lang="ru-RU" altLang="ru-RU" sz="280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2" grpId="0" animBg="1"/>
      <p:bldP spid="399364" grpId="0"/>
      <p:bldP spid="399365" grpId="0" animBg="1"/>
      <p:bldP spid="399366" grpId="0"/>
      <p:bldP spid="399367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21062</TotalTime>
  <Words>495</Words>
  <Application>Microsoft Office PowerPoint</Application>
  <PresentationFormat>Экран (4:3)</PresentationFormat>
  <Paragraphs>91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Оформление по умолчанию</vt:lpstr>
      <vt:lpstr>Image</vt:lpstr>
      <vt:lpstr>       Организация инженерной защиты населения. Классификация защитных сооружений.  Убежища и их основные элементы. Противорадиационные укрытия, их назначение и основные элементы.  Укрытия простейшего типа и их устройство.  Порядок заполнения защитных сооружений и пребывания в них.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УМЦ</dc:creator>
  <cp:lastModifiedBy>МЧС Лениногорск</cp:lastModifiedBy>
  <cp:revision>698</cp:revision>
  <dcterms:created xsi:type="dcterms:W3CDTF">2004-06-17T09:18:33Z</dcterms:created>
  <dcterms:modified xsi:type="dcterms:W3CDTF">2025-05-23T11:25:09Z</dcterms:modified>
</cp:coreProperties>
</file>