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88" r:id="rId1"/>
  </p:sldMasterIdLst>
  <p:notesMasterIdLst>
    <p:notesMasterId r:id="rId43"/>
  </p:notesMasterIdLst>
  <p:sldIdLst>
    <p:sldId id="256" r:id="rId2"/>
    <p:sldId id="261" r:id="rId3"/>
    <p:sldId id="262" r:id="rId4"/>
    <p:sldId id="263" r:id="rId5"/>
    <p:sldId id="331" r:id="rId6"/>
    <p:sldId id="273" r:id="rId7"/>
    <p:sldId id="334" r:id="rId8"/>
    <p:sldId id="335" r:id="rId9"/>
    <p:sldId id="336" r:id="rId10"/>
    <p:sldId id="274" r:id="rId11"/>
    <p:sldId id="338" r:id="rId12"/>
    <p:sldId id="339" r:id="rId13"/>
    <p:sldId id="285" r:id="rId14"/>
    <p:sldId id="289" r:id="rId15"/>
    <p:sldId id="342" r:id="rId16"/>
    <p:sldId id="343" r:id="rId17"/>
    <p:sldId id="344" r:id="rId18"/>
    <p:sldId id="349" r:id="rId19"/>
    <p:sldId id="347" r:id="rId20"/>
    <p:sldId id="356" r:id="rId21"/>
    <p:sldId id="355" r:id="rId22"/>
    <p:sldId id="348" r:id="rId23"/>
    <p:sldId id="350" r:id="rId24"/>
    <p:sldId id="351" r:id="rId25"/>
    <p:sldId id="352" r:id="rId26"/>
    <p:sldId id="353" r:id="rId27"/>
    <p:sldId id="354" r:id="rId28"/>
    <p:sldId id="357" r:id="rId29"/>
    <p:sldId id="358" r:id="rId30"/>
    <p:sldId id="359" r:id="rId31"/>
    <p:sldId id="360" r:id="rId32"/>
    <p:sldId id="361" r:id="rId33"/>
    <p:sldId id="363" r:id="rId34"/>
    <p:sldId id="299" r:id="rId35"/>
    <p:sldId id="365" r:id="rId36"/>
    <p:sldId id="364" r:id="rId37"/>
    <p:sldId id="366" r:id="rId38"/>
    <p:sldId id="368" r:id="rId39"/>
    <p:sldId id="369" r:id="rId40"/>
    <p:sldId id="371" r:id="rId41"/>
    <p:sldId id="370" r:id="rId42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964" autoAdjust="0"/>
  </p:normalViewPr>
  <p:slideViewPr>
    <p:cSldViewPr>
      <p:cViewPr>
        <p:scale>
          <a:sx n="69" d="100"/>
          <a:sy n="69" d="100"/>
        </p:scale>
        <p:origin x="-1416" y="-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B8D24F-45F2-43E4-A26A-8CA0E4942A29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0AF9B5-B7E1-48AA-930F-BBA3B0A64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051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AF9B5-B7E1-48AA-930F-BBA3B0A64CB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081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AF9B5-B7E1-48AA-930F-BBA3B0A64CB8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009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0AF9B5-B7E1-48AA-930F-BBA3B0A64CB8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088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B609B-2CED-434E-A069-0E6DC56C1C82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8FFC5-B304-497A-8122-46C31512EAB5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B609B-2CED-434E-A069-0E6DC56C1C82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8FFC5-B304-497A-8122-46C31512EA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B609B-2CED-434E-A069-0E6DC56C1C82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8FFC5-B304-497A-8122-46C31512EA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B609B-2CED-434E-A069-0E6DC56C1C82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8FFC5-B304-497A-8122-46C31512EA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B609B-2CED-434E-A069-0E6DC56C1C82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8FFC5-B304-497A-8122-46C31512EAB5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B609B-2CED-434E-A069-0E6DC56C1C82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8FFC5-B304-497A-8122-46C31512EA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B609B-2CED-434E-A069-0E6DC56C1C82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8FFC5-B304-497A-8122-46C31512EA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B609B-2CED-434E-A069-0E6DC56C1C82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8FFC5-B304-497A-8122-46C31512EA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B609B-2CED-434E-A069-0E6DC56C1C82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8FFC5-B304-497A-8122-46C31512EA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B609B-2CED-434E-A069-0E6DC56C1C82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8FFC5-B304-497A-8122-46C31512EA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B609B-2CED-434E-A069-0E6DC56C1C82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DA8FFC5-B304-497A-8122-46C31512EAB5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F9B609B-2CED-434E-A069-0E6DC56C1C82}" type="datetimeFigureOut">
              <a:rPr lang="ru-RU" smtClean="0"/>
              <a:t>05.02.2015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DA8FFC5-B304-497A-8122-46C31512EAB5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Публичное слушание граждан муниципального образования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5800" y="3611606"/>
            <a:ext cx="7772400" cy="2913738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«</a:t>
            </a:r>
            <a:r>
              <a:rPr lang="ru-RU" sz="3600" dirty="0" err="1" smtClean="0"/>
              <a:t>Федотовское</a:t>
            </a:r>
            <a:r>
              <a:rPr lang="ru-RU" sz="3600" dirty="0" smtClean="0"/>
              <a:t> сельское поселение» Лениногорского муниципального района Республики Татарстан</a:t>
            </a:r>
          </a:p>
          <a:p>
            <a:pPr algn="ctr"/>
            <a:r>
              <a:rPr lang="ru-RU" sz="3600" dirty="0" smtClean="0"/>
              <a:t>4 февраля 2015 года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95182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Рабочий стол\IMG_61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780928"/>
            <a:ext cx="5303976" cy="396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Рабочий стол\IMG_61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077919" cy="453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C0000"/>
                </a:solidFill>
              </a:rPr>
              <a:t>Содержание  дорог</a:t>
            </a:r>
            <a:endParaRPr lang="ru-RU" dirty="0">
              <a:solidFill>
                <a:srgbClr val="CC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33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D:\Документы\фото нужные\IMG_80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7836363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8537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D:\Документы\фото нужные\айпад 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9432"/>
            <a:ext cx="6307333" cy="471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:\Документы\фото нужные\айпад 0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-819472"/>
            <a:ext cx="6307333" cy="471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C0000"/>
                </a:solidFill>
              </a:rPr>
              <a:t>Совет ветеранов</a:t>
            </a:r>
            <a:endParaRPr lang="ru-RU" dirty="0">
              <a:solidFill>
                <a:srgbClr val="CC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3" name="Picture 3" descr="D:\Документы\фото нужные\IMG_092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7" t="23570"/>
          <a:stretch/>
        </p:blipFill>
        <p:spPr bwMode="auto">
          <a:xfrm>
            <a:off x="1330036" y="3477491"/>
            <a:ext cx="5635276" cy="338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088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737" y="260648"/>
            <a:ext cx="4767263" cy="356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C0000"/>
                </a:solidFill>
              </a:rPr>
              <a:t>МБОУ «</a:t>
            </a:r>
            <a:r>
              <a:rPr lang="ru-RU" dirty="0" err="1" smtClean="0">
                <a:solidFill>
                  <a:srgbClr val="CC0000"/>
                </a:solidFill>
              </a:rPr>
              <a:t>Федотовская</a:t>
            </a:r>
            <a:r>
              <a:rPr lang="ru-RU" dirty="0" smtClean="0">
                <a:solidFill>
                  <a:srgbClr val="CC0000"/>
                </a:solidFill>
              </a:rPr>
              <a:t> ООШ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21506" name="Picture 2" descr="D:\Документы\ярмарка\IMG_477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" y="2132856"/>
            <a:ext cx="6362305" cy="4752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32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78"/>
            <a:ext cx="4349716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Детский сад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030" y="-57763"/>
            <a:ext cx="5636397" cy="36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802" y="1916833"/>
            <a:ext cx="4697902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100" y="3496906"/>
            <a:ext cx="4401379" cy="2616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664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252" y="1700808"/>
            <a:ext cx="426720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CC0000"/>
                </a:solidFill>
              </a:rPr>
              <a:t>Культурно-массовые мероприятия</a:t>
            </a:r>
            <a:endParaRPr lang="ru-RU" dirty="0">
              <a:solidFill>
                <a:srgbClr val="CC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4267200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444311"/>
            <a:ext cx="42672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6036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</a:t>
            </a:r>
            <a:r>
              <a:rPr lang="ru-RU" dirty="0" err="1" smtClean="0"/>
              <a:t>Туган</a:t>
            </a:r>
            <a:r>
              <a:rPr lang="ru-RU" dirty="0" smtClean="0"/>
              <a:t> </a:t>
            </a:r>
            <a:r>
              <a:rPr lang="ru-RU" dirty="0" err="1" smtClean="0"/>
              <a:t>якка</a:t>
            </a:r>
            <a:r>
              <a:rPr lang="ru-RU" dirty="0" smtClean="0"/>
              <a:t> солдат </a:t>
            </a:r>
            <a:r>
              <a:rPr lang="ru-RU" dirty="0" err="1" smtClean="0"/>
              <a:t>сэламе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39" y="1700808"/>
            <a:ext cx="4267200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708919"/>
            <a:ext cx="4267200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46174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48825"/>
            <a:ext cx="4267200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07" y="620688"/>
            <a:ext cx="324802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5212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C0000"/>
                </a:solidFill>
              </a:rPr>
              <a:t>Масленица</a:t>
            </a:r>
            <a:endParaRPr lang="ru-RU" dirty="0">
              <a:solidFill>
                <a:srgbClr val="CC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56992"/>
            <a:ext cx="42672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924944"/>
            <a:ext cx="4267200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5930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C0000"/>
                </a:solidFill>
              </a:rPr>
              <a:t>День местного самоуправления</a:t>
            </a:r>
            <a:endParaRPr lang="ru-RU" dirty="0">
              <a:solidFill>
                <a:srgbClr val="CC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42672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034" y="1988840"/>
            <a:ext cx="42672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95470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111" y="908720"/>
            <a:ext cx="42672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C0000"/>
                </a:solidFill>
              </a:rPr>
              <a:t>«Театральная   весна 2014»</a:t>
            </a:r>
            <a:endParaRPr lang="ru-RU" dirty="0">
              <a:solidFill>
                <a:srgbClr val="CC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482133"/>
            <a:ext cx="5203304" cy="38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30189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1143000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rgbClr val="CC0000"/>
                </a:solidFill>
              </a:rPr>
              <a:t>Демографическая ситуация поселения</a:t>
            </a:r>
            <a:endParaRPr lang="ru-RU" sz="4800" dirty="0">
              <a:solidFill>
                <a:srgbClr val="CC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0646043"/>
              </p:ext>
            </p:extLst>
          </p:nvPr>
        </p:nvGraphicFramePr>
        <p:xfrm>
          <a:off x="755576" y="1484779"/>
          <a:ext cx="8136904" cy="4608516"/>
        </p:xfrm>
        <a:graphic>
          <a:graphicData uri="http://schemas.openxmlformats.org/drawingml/2006/table">
            <a:tbl>
              <a:tblPr firstRow="1" firstCol="1" bandRow="1"/>
              <a:tblGrid>
                <a:gridCol w="2649478"/>
                <a:gridCol w="1282006"/>
                <a:gridCol w="893052"/>
                <a:gridCol w="1044116"/>
                <a:gridCol w="1044116"/>
                <a:gridCol w="1224136"/>
              </a:tblGrid>
              <a:tr h="768086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Населенный пункт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Всего  населения</a:t>
                      </a:r>
                      <a:endParaRPr lang="ru-R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80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2011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2012</a:t>
                      </a:r>
                      <a:endParaRPr lang="ru-R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2013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2014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80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Федотовка</a:t>
                      </a:r>
                      <a:endParaRPr lang="ru-R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419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419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2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425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417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n-US" sz="2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-8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80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Кузьминовка</a:t>
                      </a:r>
                      <a:endParaRPr lang="ru-R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124</a:t>
                      </a:r>
                      <a:endParaRPr lang="ru-R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131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2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120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113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2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en-US" sz="2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80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Тукмак</a:t>
                      </a:r>
                      <a:endParaRPr lang="ru-R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2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2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-1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80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всего</a:t>
                      </a:r>
                      <a:endParaRPr lang="ru-R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545</a:t>
                      </a:r>
                      <a:endParaRPr lang="ru-R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551</a:t>
                      </a:r>
                      <a:endParaRPr lang="ru-R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2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546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530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2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en-US" sz="2800" baseline="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16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533525" y="30083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09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Документы\фото нужные\IMG_65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71" y="0"/>
            <a:ext cx="5246852" cy="391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C0000"/>
                </a:solidFill>
              </a:rPr>
              <a:t>Мосты дружбы </a:t>
            </a:r>
            <a:endParaRPr lang="ru-RU" dirty="0">
              <a:solidFill>
                <a:srgbClr val="CC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D:\Документы\фото нужные\IMG_65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068960"/>
            <a:ext cx="5439059" cy="361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7943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Документы\фото нужные\IMG_68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4283968" cy="319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C0000"/>
                </a:solidFill>
              </a:rPr>
              <a:t>Гости с </a:t>
            </a:r>
            <a:r>
              <a:rPr lang="ru-RU" dirty="0" err="1" smtClean="0">
                <a:solidFill>
                  <a:srgbClr val="CC0000"/>
                </a:solidFill>
              </a:rPr>
              <a:t>Назаровки</a:t>
            </a:r>
            <a:endParaRPr lang="ru-RU" dirty="0">
              <a:solidFill>
                <a:srgbClr val="CC0000"/>
              </a:solidFill>
            </a:endParaRPr>
          </a:p>
        </p:txBody>
      </p:sp>
      <p:pic>
        <p:nvPicPr>
          <p:cNvPr id="2050" name="Picture 2" descr="D:\Документы\фото нужные\IMG_689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12976"/>
            <a:ext cx="3897148" cy="291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023" y="-41543"/>
            <a:ext cx="4090987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14076"/>
            <a:ext cx="4346825" cy="32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97198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C0000"/>
                </a:solidFill>
              </a:rPr>
              <a:t>9 мая –День Победы</a:t>
            </a:r>
            <a:endParaRPr lang="ru-RU" dirty="0">
              <a:solidFill>
                <a:srgbClr val="CC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64704"/>
            <a:ext cx="42672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780928"/>
            <a:ext cx="4742834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7462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52128"/>
          </a:xfrm>
        </p:spPr>
        <p:txBody>
          <a:bodyPr/>
          <a:lstStyle/>
          <a:p>
            <a:r>
              <a:rPr lang="ru-RU" dirty="0" smtClean="0">
                <a:solidFill>
                  <a:srgbClr val="CC0000"/>
                </a:solidFill>
              </a:rPr>
              <a:t>Сабантуй 2014</a:t>
            </a:r>
            <a:endParaRPr lang="ru-RU" dirty="0">
              <a:solidFill>
                <a:srgbClr val="CC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sz="6600" dirty="0" smtClean="0">
                <a:solidFill>
                  <a:srgbClr val="CC0000"/>
                </a:solidFill>
              </a:rPr>
              <a:t>Троица</a:t>
            </a:r>
            <a:endParaRPr lang="ru-RU" sz="6600" dirty="0">
              <a:solidFill>
                <a:srgbClr val="CC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799" y="48491"/>
            <a:ext cx="42672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26" y="1340768"/>
            <a:ext cx="4267200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420888"/>
            <a:ext cx="42672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34889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 descr="D:\Документы\фото нужные\IMG_73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503"/>
            <a:ext cx="4572000" cy="341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Документы\фото нужные\IMG_73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40968"/>
            <a:ext cx="4379184" cy="327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D:\Документы\фото нужные\IMG_72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504" y="31235"/>
            <a:ext cx="3897148" cy="291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35392"/>
            <a:ext cx="42672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85620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D:\Документы\фото нужные\IMG_71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" y="188640"/>
            <a:ext cx="4282778" cy="319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D:\Документы\фото нужные\IMG_72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78160"/>
            <a:ext cx="4186370" cy="312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D:\Документы\фото нужные\IMG_742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924944"/>
            <a:ext cx="4282778" cy="319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92" y="4005064"/>
            <a:ext cx="4038600" cy="3017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23617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rgbClr val="CC0000"/>
                </a:solidFill>
              </a:rPr>
              <a:t>Питрау</a:t>
            </a:r>
            <a:r>
              <a:rPr lang="ru-RU" dirty="0" smtClean="0">
                <a:solidFill>
                  <a:srgbClr val="CC0000"/>
                </a:solidFill>
              </a:rPr>
              <a:t> 2014</a:t>
            </a:r>
            <a:endParaRPr lang="ru-RU" dirty="0">
              <a:solidFill>
                <a:srgbClr val="CC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4392488" cy="3282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068960"/>
            <a:ext cx="4834153" cy="3605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54883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08720"/>
            <a:ext cx="4038600" cy="3017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C0000"/>
                </a:solidFill>
              </a:rPr>
              <a:t>Встреча через 55 лет</a:t>
            </a:r>
            <a:endParaRPr lang="ru-RU" dirty="0">
              <a:solidFill>
                <a:srgbClr val="CC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403860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933056"/>
            <a:ext cx="3773487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36220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56467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C0000"/>
                </a:solidFill>
              </a:rPr>
              <a:t>День пожилых</a:t>
            </a:r>
            <a:endParaRPr lang="ru-RU" dirty="0">
              <a:solidFill>
                <a:srgbClr val="CC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D:\Рабочий стол\использ фото\IMG_17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3995936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Рабочий стол\использ фото\IMG_17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71192"/>
            <a:ext cx="5052054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2038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Федотовское СП\AppData\Local\Microsoft\Windows\Temporary Internet Files\Content.Outlook\5S824082\IMG_05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70" y="0"/>
            <a:ext cx="4186370" cy="312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Федотовское СП\AppData\Local\Microsoft\Windows\Temporary Internet Files\Content.Outlook\5S824082\IMG_06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418" y="2836734"/>
            <a:ext cx="4211960" cy="314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Федотовское СП\AppData\Local\Microsoft\Windows\Temporary Internet Files\Content.Outlook\5S824082\IMG_06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654" y="-578155"/>
            <a:ext cx="4572000" cy="341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003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2905117"/>
              </p:ext>
            </p:extLst>
          </p:nvPr>
        </p:nvGraphicFramePr>
        <p:xfrm>
          <a:off x="1" y="0"/>
          <a:ext cx="9144000" cy="7035765"/>
        </p:xfrm>
        <a:graphic>
          <a:graphicData uri="http://schemas.openxmlformats.org/drawingml/2006/table">
            <a:tbl>
              <a:tblPr firstRow="1" firstCol="1" bandRow="1"/>
              <a:tblGrid>
                <a:gridCol w="2483767"/>
                <a:gridCol w="1152128"/>
                <a:gridCol w="1080120"/>
                <a:gridCol w="1728192"/>
                <a:gridCol w="2699793"/>
              </a:tblGrid>
              <a:tr h="692696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1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2011</a:t>
                      </a:r>
                      <a:endParaRPr lang="ru-RU" sz="16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2012</a:t>
                      </a:r>
                      <a:endParaRPr lang="ru-RU" sz="16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2013</a:t>
                      </a:r>
                      <a:endParaRPr lang="ru-RU" sz="1600" b="1" i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28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2014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968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Пенсионеры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28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205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195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28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193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28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182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9293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Трудоспособное население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28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255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28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254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28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248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28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242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968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Учащиеся  и студенты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28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69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28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66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73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28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69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535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Дети дошкольного возраста</a:t>
                      </a:r>
                      <a:endParaRPr lang="ru-RU" sz="2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28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28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28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29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28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35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968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 службе в РА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28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28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28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968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Всего населения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545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551</a:t>
                      </a:r>
                      <a:endParaRPr lang="ru-RU" sz="2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28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546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28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530</a:t>
                      </a:r>
                      <a:endParaRPr lang="ru-RU" sz="2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078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Федотовское СП\AppData\Local\Microsoft\Windows\Temporary Internet Files\Content.Outlook\5S824082\IMG_06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4668406" cy="348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Федотовское СП\AppData\Local\Microsoft\Windows\Temporary Internet Files\Content.Outlook\5S824082\IMG_06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406" y="764704"/>
            <a:ext cx="4581128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59104"/>
            <a:ext cx="4038600" cy="3016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27079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63668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C0000"/>
                </a:solidFill>
              </a:rPr>
              <a:t>День села</a:t>
            </a:r>
            <a:endParaRPr lang="ru-RU" dirty="0">
              <a:solidFill>
                <a:srgbClr val="CC0000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4145661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36912"/>
            <a:ext cx="4305778" cy="3368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78522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485"/>
            <a:ext cx="4392488" cy="3281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686" y="2564904"/>
            <a:ext cx="4947314" cy="3365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05221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C0000"/>
                </a:solidFill>
              </a:rPr>
              <a:t>Чтоб мир добрее стал</a:t>
            </a:r>
            <a:endParaRPr lang="ru-RU" dirty="0">
              <a:solidFill>
                <a:srgbClr val="CC0000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3744416" cy="2794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36712"/>
            <a:ext cx="3519882" cy="3212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429000"/>
            <a:ext cx="3981450" cy="296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16664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Храм</a:t>
            </a:r>
            <a:endParaRPr lang="ru-RU" dirty="0"/>
          </a:p>
        </p:txBody>
      </p:sp>
      <p:pic>
        <p:nvPicPr>
          <p:cNvPr id="3074" name="Picture 2" descr="D:\Рабочий стол\IMG_61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0"/>
            <a:ext cx="6059552" cy="45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Рабочий стол\IMG_61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37" y="1949587"/>
            <a:ext cx="4392488" cy="328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149080"/>
            <a:ext cx="5157787" cy="384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24646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C0000"/>
                </a:solidFill>
              </a:rPr>
              <a:t>Урожай 2014</a:t>
            </a:r>
            <a:endParaRPr lang="ru-RU" dirty="0">
              <a:solidFill>
                <a:srgbClr val="CC0000"/>
              </a:solidFill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3560373" cy="267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623951"/>
            <a:ext cx="5554960" cy="416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99929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588" y="548680"/>
            <a:ext cx="4817412" cy="36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C0000"/>
                </a:solidFill>
              </a:rPr>
              <a:t>Заготовка веточного корма</a:t>
            </a:r>
            <a:endParaRPr lang="ru-RU" dirty="0">
              <a:solidFill>
                <a:srgbClr val="CC0000"/>
              </a:solidFill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4038600" cy="3030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 descr="D:\Документы\фото нужные\IMG_82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614789"/>
            <a:ext cx="4283968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786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 descr="D:\Документы\фото нужные\IMG_64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5148064" cy="384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D:\Документы\фото нужные\айпад 2.03.2014 5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151335"/>
            <a:ext cx="4291109" cy="320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C0000"/>
                </a:solidFill>
              </a:rPr>
              <a:t>Встреча с ветеранами</a:t>
            </a:r>
            <a:endParaRPr lang="ru-RU" dirty="0">
              <a:solidFill>
                <a:srgbClr val="CC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44671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3572566" cy="267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864096"/>
          </a:xfrm>
        </p:spPr>
        <p:txBody>
          <a:bodyPr/>
          <a:lstStyle/>
          <a:p>
            <a:r>
              <a:rPr lang="ru-RU" dirty="0" smtClean="0">
                <a:solidFill>
                  <a:srgbClr val="CC0000"/>
                </a:solidFill>
              </a:rPr>
              <a:t>День неизвестного героя</a:t>
            </a:r>
            <a:endParaRPr lang="ru-RU" dirty="0">
              <a:solidFill>
                <a:srgbClr val="CC0000"/>
              </a:solidFill>
            </a:endParaRPr>
          </a:p>
        </p:txBody>
      </p:sp>
      <p:pic>
        <p:nvPicPr>
          <p:cNvPr id="1945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165" y="692696"/>
            <a:ext cx="3822523" cy="285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924944"/>
            <a:ext cx="5937250" cy="443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46318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dirty="0" smtClean="0">
                <a:solidFill>
                  <a:srgbClr val="CC0000"/>
                </a:solidFill>
              </a:rPr>
              <a:t>Наши успехи</a:t>
            </a:r>
            <a:endParaRPr lang="ru-RU" sz="6000" dirty="0">
              <a:solidFill>
                <a:srgbClr val="CC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 descr="D:\Документы\фото нужные\IMG_11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32656"/>
            <a:ext cx="5220072" cy="389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D:\Документы\фото нужные\IMG_11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829" y="3573016"/>
            <a:ext cx="3897147" cy="291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2" t="1409" r="13551"/>
          <a:stretch/>
        </p:blipFill>
        <p:spPr bwMode="auto">
          <a:xfrm>
            <a:off x="-290767" y="1689588"/>
            <a:ext cx="3990109" cy="3766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1712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dirty="0" smtClean="0">
                <a:solidFill>
                  <a:srgbClr val="CC0000"/>
                </a:solidFill>
              </a:rPr>
              <a:t>Бюджет </a:t>
            </a:r>
            <a:endParaRPr lang="ru-RU" sz="6600" dirty="0">
              <a:solidFill>
                <a:srgbClr val="CC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n"/>
            </a:pPr>
            <a:r>
              <a:rPr lang="ru-RU" sz="3200" kern="0" dirty="0" smtClean="0">
                <a:solidFill>
                  <a:srgbClr val="000000"/>
                </a:solidFill>
                <a:latin typeface="Tahoma"/>
              </a:rPr>
              <a:t>Исполнен </a:t>
            </a:r>
            <a:r>
              <a:rPr lang="ru-RU" sz="3200" kern="0" dirty="0">
                <a:solidFill>
                  <a:srgbClr val="000000"/>
                </a:solidFill>
                <a:latin typeface="Tahoma"/>
              </a:rPr>
              <a:t>по доходам – </a:t>
            </a:r>
            <a:r>
              <a:rPr lang="en-US" sz="3200" kern="0" dirty="0" smtClean="0">
                <a:solidFill>
                  <a:srgbClr val="000000"/>
                </a:solidFill>
                <a:latin typeface="Tahoma"/>
              </a:rPr>
              <a:t>3315943</a:t>
            </a:r>
            <a:r>
              <a:rPr lang="ru-RU" sz="3200" kern="0" dirty="0" smtClean="0">
                <a:solidFill>
                  <a:srgbClr val="000000"/>
                </a:solidFill>
                <a:latin typeface="Tahoma"/>
              </a:rPr>
              <a:t>,</a:t>
            </a:r>
            <a:r>
              <a:rPr lang="en-US" sz="3200" kern="0" dirty="0" smtClean="0">
                <a:solidFill>
                  <a:srgbClr val="000000"/>
                </a:solidFill>
                <a:latin typeface="Tahoma"/>
              </a:rPr>
              <a:t>42</a:t>
            </a:r>
            <a:endParaRPr lang="ru-RU" sz="3200" kern="0" dirty="0">
              <a:solidFill>
                <a:srgbClr val="000000"/>
              </a:solidFill>
              <a:latin typeface="Tahoma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n"/>
            </a:pPr>
            <a:r>
              <a:rPr lang="ru-RU" sz="3200" kern="0" dirty="0">
                <a:solidFill>
                  <a:srgbClr val="000000"/>
                </a:solidFill>
                <a:latin typeface="Tahoma"/>
              </a:rPr>
              <a:t>По расходам – </a:t>
            </a:r>
            <a:r>
              <a:rPr lang="ru-RU" sz="3200" kern="0" dirty="0" smtClean="0">
                <a:solidFill>
                  <a:srgbClr val="000000"/>
                </a:solidFill>
                <a:latin typeface="Tahoma"/>
              </a:rPr>
              <a:t>2783047,21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3333CC"/>
              </a:buClr>
              <a:buSzPct val="60000"/>
              <a:buFont typeface="Wingdings" pitchFamily="2" charset="2"/>
              <a:buChar char="n"/>
            </a:pPr>
            <a:r>
              <a:rPr lang="ru-RU" sz="4000" kern="0" dirty="0" smtClean="0">
                <a:solidFill>
                  <a:srgbClr val="000000"/>
                </a:solidFill>
                <a:latin typeface="Tahoma"/>
              </a:rPr>
              <a:t>Бюджет 2015 </a:t>
            </a:r>
            <a:r>
              <a:rPr lang="ru-RU" sz="4000" kern="0" dirty="0">
                <a:solidFill>
                  <a:srgbClr val="000000"/>
                </a:solidFill>
                <a:latin typeface="Tahoma"/>
              </a:rPr>
              <a:t>года – </a:t>
            </a:r>
            <a:r>
              <a:rPr lang="ru-RU" sz="4000" kern="0" dirty="0" smtClean="0">
                <a:solidFill>
                  <a:srgbClr val="000000"/>
                </a:solidFill>
                <a:latin typeface="Tahoma"/>
              </a:rPr>
              <a:t>3310900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713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7283152" cy="5441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C0000"/>
                </a:solidFill>
              </a:rPr>
              <a:t>Ур-</a:t>
            </a:r>
            <a:r>
              <a:rPr lang="ru-RU" dirty="0" err="1" smtClean="0">
                <a:solidFill>
                  <a:srgbClr val="CC0000"/>
                </a:solidFill>
              </a:rPr>
              <a:t>ра</a:t>
            </a:r>
            <a:r>
              <a:rPr lang="ru-RU" dirty="0" smtClean="0">
                <a:solidFill>
                  <a:srgbClr val="CC0000"/>
                </a:solidFill>
              </a:rPr>
              <a:t>!!! 1 место</a:t>
            </a:r>
            <a:endParaRPr lang="ru-RU" dirty="0">
              <a:solidFill>
                <a:srgbClr val="CC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25385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-</a:t>
            </a:r>
            <a:r>
              <a:rPr lang="tt-RU" dirty="0" smtClean="0"/>
              <a:t>чемпион</a:t>
            </a:r>
            <a:endParaRPr lang="ru-RU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60848"/>
            <a:ext cx="3240360" cy="3851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096" y="188640"/>
            <a:ext cx="5050904" cy="3638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066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Оформление  земельных участков и домов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988840"/>
            <a:ext cx="8229600" cy="4389120"/>
          </a:xfrm>
        </p:spPr>
        <p:txBody>
          <a:bodyPr/>
          <a:lstStyle/>
          <a:p>
            <a:r>
              <a:rPr lang="ru-RU" dirty="0" err="1" smtClean="0"/>
              <a:t>Федотовка</a:t>
            </a:r>
            <a:r>
              <a:rPr lang="ru-RU" dirty="0" smtClean="0"/>
              <a:t>   </a:t>
            </a:r>
            <a:r>
              <a:rPr lang="ru-RU" sz="2400" dirty="0" smtClean="0"/>
              <a:t>125 земельных участков, 56%</a:t>
            </a:r>
          </a:p>
          <a:p>
            <a:pPr lvl="7"/>
            <a:r>
              <a:rPr lang="ru-RU" sz="2400" dirty="0" smtClean="0"/>
              <a:t>97 домов, 44%   </a:t>
            </a:r>
          </a:p>
          <a:p>
            <a:r>
              <a:rPr lang="ru-RU" sz="3400" dirty="0" err="1" smtClean="0"/>
              <a:t>Кузьминовка</a:t>
            </a:r>
            <a:r>
              <a:rPr lang="ru-RU" sz="3400" dirty="0" smtClean="0"/>
              <a:t>  31 земельных домов, 34%</a:t>
            </a:r>
          </a:p>
          <a:p>
            <a:pPr lvl="7"/>
            <a:r>
              <a:rPr lang="ru-RU" sz="2400" dirty="0" smtClean="0"/>
              <a:t>16 домов, 18%</a:t>
            </a:r>
          </a:p>
          <a:p>
            <a:r>
              <a:rPr lang="ru-RU" sz="3400" dirty="0" err="1" smtClean="0"/>
              <a:t>Тукмак</a:t>
            </a:r>
            <a:r>
              <a:rPr lang="ru-RU" sz="3400" dirty="0" smtClean="0"/>
              <a:t> нет </a:t>
            </a:r>
            <a:r>
              <a:rPr lang="ru-RU" sz="3400" dirty="0" err="1" smtClean="0"/>
              <a:t>офомленных</a:t>
            </a:r>
            <a:r>
              <a:rPr lang="ru-RU" sz="3400" dirty="0" smtClean="0"/>
              <a:t> участков</a:t>
            </a:r>
          </a:p>
          <a:p>
            <a:endParaRPr lang="ru-RU" sz="3400" dirty="0" smtClean="0"/>
          </a:p>
        </p:txBody>
      </p:sp>
    </p:spTree>
    <p:extLst>
      <p:ext uri="{BB962C8B-B14F-4D97-AF65-F5344CB8AC3E}">
        <p14:creationId xmlns:p14="http://schemas.microsoft.com/office/powerpoint/2010/main" val="126547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936104"/>
          </a:xfrm>
        </p:spPr>
        <p:txBody>
          <a:bodyPr/>
          <a:lstStyle/>
          <a:p>
            <a:r>
              <a:rPr lang="ru-RU" dirty="0">
                <a:solidFill>
                  <a:srgbClr val="CC0000"/>
                </a:solidFill>
                <a:latin typeface="Tahoma"/>
              </a:rPr>
              <a:t>В  ЛПХ население имеет</a:t>
            </a:r>
            <a:endParaRPr lang="ru-RU" dirty="0">
              <a:solidFill>
                <a:srgbClr val="CC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9069236"/>
              </p:ext>
            </p:extLst>
          </p:nvPr>
        </p:nvGraphicFramePr>
        <p:xfrm>
          <a:off x="827584" y="1556792"/>
          <a:ext cx="7992888" cy="4924512"/>
        </p:xfrm>
        <a:graphic>
          <a:graphicData uri="http://schemas.openxmlformats.org/drawingml/2006/table">
            <a:tbl>
              <a:tblPr firstRow="1" firstCol="1" bandRow="1"/>
              <a:tblGrid>
                <a:gridCol w="2297177"/>
                <a:gridCol w="1420472"/>
                <a:gridCol w="1632448"/>
                <a:gridCol w="1143981"/>
                <a:gridCol w="1498810"/>
              </a:tblGrid>
              <a:tr h="985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2012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2013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разница</a:t>
                      </a:r>
                      <a:endParaRPr lang="ru-R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5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Легковых машин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2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67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2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69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2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+2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5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тракторов</a:t>
                      </a:r>
                      <a:endParaRPr lang="ru-R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 т.ч.</a:t>
                      </a:r>
                      <a:endParaRPr lang="ru-R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2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2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2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7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колесных</a:t>
                      </a:r>
                      <a:endParaRPr lang="ru-R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2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2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2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857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гусеничных</a:t>
                      </a:r>
                      <a:endParaRPr lang="ru-R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2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2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2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7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мотоблоки</a:t>
                      </a:r>
                      <a:endParaRPr lang="ru-RU" sz="2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2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2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28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+1</a:t>
                      </a:r>
                      <a:endParaRPr lang="ru-RU" sz="2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626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311"/>
            <a:ext cx="42672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224136"/>
          </a:xfrm>
        </p:spPr>
        <p:txBody>
          <a:bodyPr/>
          <a:lstStyle/>
          <a:p>
            <a:r>
              <a:rPr lang="ru-RU" sz="7200" dirty="0" smtClean="0">
                <a:solidFill>
                  <a:srgbClr val="CC0000"/>
                </a:solidFill>
              </a:rPr>
              <a:t>Субботники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42672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420888"/>
            <a:ext cx="42672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025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6732240" cy="5496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ru-RU" sz="6000" dirty="0" err="1" smtClean="0">
                <a:solidFill>
                  <a:srgbClr val="CC0000"/>
                </a:solidFill>
              </a:rPr>
              <a:t>Мэктэп</a:t>
            </a:r>
            <a:r>
              <a:rPr lang="ru-RU" sz="6000" dirty="0" smtClean="0">
                <a:solidFill>
                  <a:srgbClr val="CC0000"/>
                </a:solidFill>
              </a:rPr>
              <a:t> </a:t>
            </a:r>
            <a:r>
              <a:rPr lang="ru-RU" sz="6000" dirty="0" err="1" smtClean="0">
                <a:solidFill>
                  <a:srgbClr val="CC0000"/>
                </a:solidFill>
              </a:rPr>
              <a:t>чишмэсе</a:t>
            </a:r>
            <a:endParaRPr lang="ru-RU" sz="6000" dirty="0">
              <a:solidFill>
                <a:srgbClr val="CC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0327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Документы\Школа пож\IMG_72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Рабочий стол\IMG_21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-1035496"/>
            <a:ext cx="4668011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Рабочий стол\IMG_21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2" y="-99392"/>
            <a:ext cx="489654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008112"/>
          </a:xfrm>
        </p:spPr>
        <p:txBody>
          <a:bodyPr>
            <a:noAutofit/>
          </a:bodyPr>
          <a:lstStyle/>
          <a:p>
            <a:pPr algn="ctr"/>
            <a:r>
              <a:rPr lang="ru-RU" sz="6600" dirty="0" smtClean="0">
                <a:solidFill>
                  <a:srgbClr val="CC0000"/>
                </a:solidFill>
              </a:rPr>
              <a:t>Озеленение </a:t>
            </a:r>
            <a:endParaRPr lang="ru-RU" sz="6600" dirty="0">
              <a:solidFill>
                <a:srgbClr val="CC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89575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1285</TotalTime>
  <Words>224</Words>
  <Application>Microsoft Office PowerPoint</Application>
  <PresentationFormat>Экран (4:3)</PresentationFormat>
  <Paragraphs>155</Paragraphs>
  <Slides>41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Поток</vt:lpstr>
      <vt:lpstr>Публичное слушание граждан муниципального образования</vt:lpstr>
      <vt:lpstr>Демографическая ситуация поселения</vt:lpstr>
      <vt:lpstr>Презентация PowerPoint</vt:lpstr>
      <vt:lpstr>Бюджет </vt:lpstr>
      <vt:lpstr>Оформление  земельных участков и домов</vt:lpstr>
      <vt:lpstr>В  ЛПХ население имеет</vt:lpstr>
      <vt:lpstr>Субботники </vt:lpstr>
      <vt:lpstr>Мэктэп чишмэсе</vt:lpstr>
      <vt:lpstr>Озеленение </vt:lpstr>
      <vt:lpstr>Содержание  дорог</vt:lpstr>
      <vt:lpstr>Презентация PowerPoint</vt:lpstr>
      <vt:lpstr>Совет ветеранов</vt:lpstr>
      <vt:lpstr>МБОУ «Федотовская ООШ»</vt:lpstr>
      <vt:lpstr>Детский сад</vt:lpstr>
      <vt:lpstr>Культурно-массовые мероприятия</vt:lpstr>
      <vt:lpstr>«Туган якка солдат сэламе»</vt:lpstr>
      <vt:lpstr>Масленица</vt:lpstr>
      <vt:lpstr>День местного самоуправления</vt:lpstr>
      <vt:lpstr>«Театральная   весна 2014»</vt:lpstr>
      <vt:lpstr>Мосты дружбы </vt:lpstr>
      <vt:lpstr>Гости с Назаровки</vt:lpstr>
      <vt:lpstr>9 мая –День Победы</vt:lpstr>
      <vt:lpstr>Сабантуй 2014</vt:lpstr>
      <vt:lpstr>Презентация PowerPoint</vt:lpstr>
      <vt:lpstr>Презентация PowerPoint</vt:lpstr>
      <vt:lpstr>Питрау 2014</vt:lpstr>
      <vt:lpstr>Встреча через 55 лет</vt:lpstr>
      <vt:lpstr>День пожилых</vt:lpstr>
      <vt:lpstr>Презентация PowerPoint</vt:lpstr>
      <vt:lpstr>Презентация PowerPoint</vt:lpstr>
      <vt:lpstr>День села</vt:lpstr>
      <vt:lpstr>Презентация PowerPoint</vt:lpstr>
      <vt:lpstr>Чтоб мир добрее стал</vt:lpstr>
      <vt:lpstr>Храм</vt:lpstr>
      <vt:lpstr>Урожай 2014</vt:lpstr>
      <vt:lpstr>Заготовка веточного корма</vt:lpstr>
      <vt:lpstr>Встреча с ветеранами</vt:lpstr>
      <vt:lpstr>День неизвестного героя</vt:lpstr>
      <vt:lpstr>Наши успехи</vt:lpstr>
      <vt:lpstr>Ур-ра!!! 1 место</vt:lpstr>
      <vt:lpstr>IT -чемпион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Публичное слушание граждан муниципального образования</dc:title>
  <dc:creator>Федотовское СП</dc:creator>
  <cp:lastModifiedBy>Федотовское СП</cp:lastModifiedBy>
  <cp:revision>60</cp:revision>
  <cp:lastPrinted>2014-01-28T05:56:58Z</cp:lastPrinted>
  <dcterms:created xsi:type="dcterms:W3CDTF">2014-01-21T17:02:13Z</dcterms:created>
  <dcterms:modified xsi:type="dcterms:W3CDTF">2015-02-05T11:21:35Z</dcterms:modified>
</cp:coreProperties>
</file>