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3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72" autoAdjust="0"/>
  </p:normalViewPr>
  <p:slideViewPr>
    <p:cSldViewPr>
      <p:cViewPr varScale="1">
        <p:scale>
          <a:sx n="67" d="100"/>
          <a:sy n="67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23B2E-556B-4094-ADDC-A494A5DB4819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224E3-3318-4014-9425-9811E068C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81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24E3-3318-4014-9425-9811E068C17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24E3-3318-4014-9425-9811E068C1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96C8-EDBC-4EF0-A2F0-4CFC3313F952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754E-06D4-4809-8F56-90F9FA3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96C8-EDBC-4EF0-A2F0-4CFC3313F952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754E-06D4-4809-8F56-90F9FA3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96C8-EDBC-4EF0-A2F0-4CFC3313F952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754E-06D4-4809-8F56-90F9FA3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96C8-EDBC-4EF0-A2F0-4CFC3313F952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754E-06D4-4809-8F56-90F9FA3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96C8-EDBC-4EF0-A2F0-4CFC3313F952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754E-06D4-4809-8F56-90F9FA3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96C8-EDBC-4EF0-A2F0-4CFC3313F952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754E-06D4-4809-8F56-90F9FA3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96C8-EDBC-4EF0-A2F0-4CFC3313F952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754E-06D4-4809-8F56-90F9FA3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96C8-EDBC-4EF0-A2F0-4CFC3313F952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754E-06D4-4809-8F56-90F9FA3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96C8-EDBC-4EF0-A2F0-4CFC3313F952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754E-06D4-4809-8F56-90F9FA3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96C8-EDBC-4EF0-A2F0-4CFC3313F952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754E-06D4-4809-8F56-90F9FA3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96C8-EDBC-4EF0-A2F0-4CFC3313F952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754E-06D4-4809-8F56-90F9FA3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B96C8-EDBC-4EF0-A2F0-4CFC3313F952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8D5754E-06D4-4809-8F56-90F9FA3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17000">
    <p:dissolve/>
  </p:transition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86;&#1082;&#1091;&#1084;&#1077;&#1085;&#1090;&#1099;%202012\&#1053;&#1072;%20&#1089;&#1072;&#1081;&#1090;\&#1050;&#1091;&#1072;&#1082;&#1073;&#1072;&#1096;%20&#1087;&#1088;&#1077;&#1079;&#1077;&#1085;&#1090;&#1072;&#1094;&#1080;&#1103;%20&#1084;&#1072;&#1083;&#1072;&#1103;%20&#1088;&#1086;&#1076;&#1080;&#1085;&#1072;\&#1057;&#1072;&#1077;&#1090;&#1075;&#1072;&#1088;&#1072;&#1077;&#1074;&#1072;%202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file:///C:\Documents%20and%20Settings\&#1054;&#1052;&#1057;\&#1056;&#1072;&#1073;&#1086;&#1095;&#1080;&#1081;%20&#1089;&#1090;&#1086;&#1083;\&#1082;&#1085;&#1080;&#1075;&#1080;\&#1057;&#1072;&#1077;&#1090;&#1075;&#1072;&#1088;&#1072;&#1077;&#1074;&#1072;%202.mp3" TargetMode="External"/><Relationship Id="rId1" Type="http://schemas.openxmlformats.org/officeDocument/2006/relationships/audio" Target="file:///D:\&#1044;&#1086;&#1082;&#1091;&#1084;&#1077;&#1085;&#1090;&#1099;%202012\&#1053;&#1072;%20&#1089;&#1072;&#1081;&#1090;\&#1050;&#1091;&#1072;&#1082;&#1073;&#1072;&#1096;%20&#1087;&#1088;&#1077;&#1079;&#1077;&#1085;&#1090;&#1072;&#1094;&#1080;&#1103;%20&#1084;&#1072;&#1083;&#1072;&#1103;%20&#1088;&#1086;&#1076;&#1080;&#1085;&#1072;\&#1057;&#1072;&#1077;&#1090;&#1075;&#1072;&#1088;&#1072;&#1077;&#1074;&#1072;%202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924800" cy="147002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Милый сердцу уголок</a:t>
            </a:r>
            <a:endParaRPr lang="ru-RU" sz="6000" b="1" i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844824"/>
            <a:ext cx="5292080" cy="1296144"/>
          </a:xfrm>
        </p:spPr>
        <p:txBody>
          <a:bodyPr>
            <a:normAutofit lnSpcReduction="10000"/>
          </a:bodyPr>
          <a:lstStyle/>
          <a:p>
            <a:endParaRPr lang="ru-RU" sz="1600" b="1" dirty="0" smtClean="0"/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На межрегиональный творческий </a:t>
            </a:r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конкурс     «Моя Россия»</a:t>
            </a:r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Номинация «Моя малая Родина»</a:t>
            </a:r>
          </a:p>
          <a:p>
            <a:pPr algn="ctr"/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68016" y="152400"/>
            <a:ext cx="6256312" cy="118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Муниципальное бюджетное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учреждение « Централизованная библиотечная система» муниципального образования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Лениногорский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муниципальный район» Республики Татарстан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Куакбашская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сельская библиотека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91680" y="5589240"/>
            <a:ext cx="52920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Автор: студент второго курса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Лениногорского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политехнического колледжа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1600" b="1" i="1" baseline="0" dirty="0" err="1" smtClean="0">
                <a:solidFill>
                  <a:schemeClr val="bg2">
                    <a:lumMod val="25000"/>
                  </a:schemeClr>
                </a:solidFill>
              </a:rPr>
              <a:t>Мифтахов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</a:rPr>
              <a:t>Айнур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</a:rPr>
              <a:t>Илфатович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Саетгараев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17579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Лениногорская</a:t>
            </a:r>
            <a:r>
              <a:rPr lang="ru-RU" sz="24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земля-</a:t>
            </a:r>
          </a:p>
          <a:p>
            <a:pPr>
              <a:buNone/>
            </a:pPr>
            <a:r>
              <a:rPr lang="ru-RU" sz="24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Край чистых и прохладных родников,</a:t>
            </a:r>
          </a:p>
          <a:p>
            <a:pPr>
              <a:buNone/>
            </a:pPr>
            <a:r>
              <a:rPr lang="ru-RU" sz="24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светлою струей, переливаясь и звеня,</a:t>
            </a:r>
          </a:p>
          <a:p>
            <a:pPr>
              <a:buNone/>
            </a:pPr>
            <a:r>
              <a:rPr lang="ru-RU" sz="24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Бегут среди лесов, полей, холмов.</a:t>
            </a:r>
          </a:p>
        </p:txBody>
      </p:sp>
      <p:pic>
        <p:nvPicPr>
          <p:cNvPr id="4" name="Рисунок 3" descr="y_dc0711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772816"/>
            <a:ext cx="424847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_c9a5cd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844824"/>
            <a:ext cx="417646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y_b727cac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4293096"/>
            <a:ext cx="47525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539552" y="4653136"/>
            <a:ext cx="324036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Родник 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Кадермет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Саетгараев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Саетгараева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150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7099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150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a0ee61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392489" cy="3240360"/>
          </a:xfrm>
        </p:spPr>
      </p:pic>
      <p:pic>
        <p:nvPicPr>
          <p:cNvPr id="5" name="Рисунок 4" descr="x_43439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5269" y="3068960"/>
            <a:ext cx="4329219" cy="3456384"/>
          </a:xfrm>
          <a:prstGeom prst="rect">
            <a:avLst/>
          </a:prstGeom>
        </p:spPr>
      </p:pic>
      <p:sp>
        <p:nvSpPr>
          <p:cNvPr id="6" name="Капля 5"/>
          <p:cNvSpPr/>
          <p:nvPr/>
        </p:nvSpPr>
        <p:spPr>
          <a:xfrm>
            <a:off x="5580112" y="260648"/>
            <a:ext cx="3312368" cy="228255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Родник 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Сарбаш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75665609_63246856_water_sea_animation_wallot_ru20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717032"/>
            <a:ext cx="3024336" cy="2858333"/>
          </a:xfrm>
          <a:prstGeom prst="rect">
            <a:avLst/>
          </a:prstGeom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276872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Щедра наша земля и «черным золотом»  богата,</a:t>
            </a:r>
          </a:p>
          <a:p>
            <a:pPr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край наш доброй славою овеян.</a:t>
            </a:r>
          </a:p>
          <a:p>
            <a:pPr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помнят старожилы, как когда-то</a:t>
            </a:r>
          </a:p>
          <a:p>
            <a:pPr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начиналась нефтяная эпопея.</a:t>
            </a:r>
            <a:endParaRPr lang="ru-RU" sz="2000" b="1" i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64e49be1aa32e413102dab8f0088729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32048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неф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5" y="260648"/>
            <a:ext cx="3384375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нефть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77072"/>
            <a:ext cx="439248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31032" y="0"/>
            <a:ext cx="8712968" cy="105273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Издавна земля </a:t>
            </a:r>
            <a:r>
              <a:rPr lang="ru-RU" b="1" i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Куакбашская</a:t>
            </a:r>
            <a:r>
              <a:rPr lang="ru-RU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славилась замечательными, трудолюбивыми людьми. Благодаря «золотым» рукам, мудрости, опытности тружеников села живет и процветает наш край.</a:t>
            </a:r>
            <a:endParaRPr lang="ru-RU" b="1" i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DSC03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17646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3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49080"/>
            <a:ext cx="417646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4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143379"/>
            <a:ext cx="4106736" cy="2381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38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196752"/>
            <a:ext cx="406400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8974" y="116632"/>
            <a:ext cx="5493146" cy="14401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село наше живет!</a:t>
            </a:r>
          </a:p>
          <a:p>
            <a:pPr algn="ctr"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Нынче пляшет и поет.</a:t>
            </a:r>
          </a:p>
          <a:p>
            <a:pPr algn="ctr"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мы праздники встречаем,</a:t>
            </a:r>
          </a:p>
          <a:p>
            <a:pPr algn="ctr"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блинами угощаем!</a:t>
            </a:r>
            <a:endParaRPr lang="ru-RU" sz="2000" b="1" i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6mOQ_W_O5y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974" y="1673394"/>
            <a:ext cx="2952328" cy="2127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Ldtj69I2q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653136"/>
            <a:ext cx="2880320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x1Hcdu7a6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37112"/>
            <a:ext cx="2808312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vMIy-UiPAL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88640"/>
            <a:ext cx="295232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WTbzP9Kjk5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348880"/>
            <a:ext cx="2880320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wstxiWzl_y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1673394"/>
            <a:ext cx="2520280" cy="2127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 rot="10800000" flipV="1">
            <a:off x="683568" y="3933056"/>
            <a:ext cx="47525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Проводы зимы</a:t>
            </a:r>
          </a:p>
        </p:txBody>
      </p:sp>
      <p:pic>
        <p:nvPicPr>
          <p:cNvPr id="11" name="Рисунок 10" descr="dJvO4b8Zz0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4437112"/>
            <a:ext cx="2592288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28800"/>
            <a:ext cx="5364088" cy="180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Опять расцвечен красками майдан,</a:t>
            </a:r>
          </a:p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Повсюду песни звонкие звучат.</a:t>
            </a:r>
          </a:p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Веселый праздник свой</a:t>
            </a:r>
          </a:p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встречает Татарстан.</a:t>
            </a:r>
          </a:p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Сегодня все ликуют: стар и млад.</a:t>
            </a:r>
            <a:endParaRPr lang="ru-RU" sz="2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сабанту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45024"/>
            <a:ext cx="3240360" cy="284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ьная выноска 5"/>
          <p:cNvSpPr/>
          <p:nvPr/>
        </p:nvSpPr>
        <p:spPr>
          <a:xfrm>
            <a:off x="323528" y="188640"/>
            <a:ext cx="4320480" cy="13773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Сабантуй</a:t>
            </a:r>
            <a:endParaRPr lang="ru-RU" sz="3600" dirty="0"/>
          </a:p>
        </p:txBody>
      </p:sp>
      <p:pic>
        <p:nvPicPr>
          <p:cNvPr id="7" name="Рисунок 6" descr="m_c35dd85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645024"/>
            <a:ext cx="2664296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y_7e0a7a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88640"/>
            <a:ext cx="3240360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m_2b3826f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645024"/>
            <a:ext cx="2520280" cy="2888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67744" y="2492896"/>
            <a:ext cx="4392488" cy="16413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i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Вот моя земля родная!</a:t>
            </a:r>
          </a:p>
          <a:p>
            <a:pPr>
              <a:buNone/>
            </a:pPr>
            <a:r>
              <a:rPr lang="ru-RU" sz="2400" b="1" i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Все от края и до края</a:t>
            </a:r>
          </a:p>
          <a:p>
            <a:pPr>
              <a:buNone/>
            </a:pPr>
            <a:r>
              <a:rPr lang="ru-RU" sz="2400" b="1" i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Мне родное, дорогое,</a:t>
            </a:r>
          </a:p>
          <a:p>
            <a:pPr>
              <a:buNone/>
            </a:pPr>
            <a:r>
              <a:rPr lang="ru-RU" sz="2400" b="1" i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Сердцу милое такое.</a:t>
            </a:r>
            <a:endParaRPr lang="ru-RU" sz="2400" b="1" i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x_dc8243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88640"/>
            <a:ext cx="352839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y_79380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88843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3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21088"/>
            <a:ext cx="4320480" cy="2250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y_3fe2ffd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221088"/>
            <a:ext cx="424847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animashki-3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764704"/>
            <a:ext cx="1440160" cy="1228718"/>
          </a:xfrm>
          <a:prstGeom prst="rect">
            <a:avLst/>
          </a:prstGeom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1920" y="2924944"/>
            <a:ext cx="4762872" cy="1785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Люблю тебя в любое время года</a:t>
            </a:r>
          </a:p>
          <a:p>
            <a:pPr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Мое родное, родимое село.</a:t>
            </a:r>
          </a:p>
          <a:p>
            <a:pPr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 теплый день, в любую непогоду</a:t>
            </a:r>
          </a:p>
          <a:p>
            <a:pPr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тобой всегда мне на душе светло.</a:t>
            </a:r>
            <a:endParaRPr lang="ru-RU" sz="2000" b="1" i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x_1149eb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60648"/>
            <a:ext cx="4176464" cy="270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y_04eaae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57600"/>
            <a:ext cx="3357147" cy="3339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y_a3f5a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4644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y_f8f98b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509120"/>
            <a:ext cx="252028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y_8eec94f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4509120"/>
            <a:ext cx="284380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483768" y="2852936"/>
            <a:ext cx="4258816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Деревня, милая деревня,</a:t>
            </a:r>
          </a:p>
          <a:p>
            <a:pPr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Волной гармонь, волною рожь.</a:t>
            </a:r>
          </a:p>
          <a:p>
            <a:pPr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Через надежды и неверья</a:t>
            </a:r>
          </a:p>
          <a:p>
            <a:pPr>
              <a:buNone/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к возрождению идешь.</a:t>
            </a:r>
            <a:endParaRPr lang="ru-RU" sz="2000" b="1" i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DSC04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960440" cy="255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y_070197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5648" y="3861048"/>
            <a:ext cx="298884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y_c351e6f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861048"/>
            <a:ext cx="230425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x_a2369b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260648"/>
            <a:ext cx="396044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43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4437112"/>
            <a:ext cx="3248363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008112"/>
          </a:xfrm>
        </p:spPr>
        <p:txBody>
          <a:bodyPr>
            <a:noAutofit/>
          </a:bodyPr>
          <a:lstStyle/>
          <a:p>
            <a:r>
              <a:rPr lang="ru-RU" sz="8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sz="8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8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44824"/>
            <a:ext cx="8229600" cy="302433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8000" b="1" u="none" strike="noStrike" kern="1200" normalizeH="0" baseline="0" noProof="0" dirty="0" smtClean="0">
                <a:ln w="1905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Благодарим</a:t>
            </a:r>
            <a:r>
              <a:rPr kumimoji="0" lang="ru-RU" altLang="en-US" sz="8000" b="1" i="0" u="none" strike="noStrike" kern="1200" normalizeH="0" baseline="0" noProof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en-US" sz="8000" b="1" u="none" strike="noStrike" kern="1200" normalizeH="0" baseline="0" noProof="0" dirty="0" smtClean="0">
                <a:ln w="1905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за</a:t>
            </a:r>
            <a:r>
              <a:rPr kumimoji="0" lang="ru-RU" altLang="en-US" sz="8000" b="1" i="0" u="none" strike="noStrike" kern="1200" normalizeH="0" baseline="0" noProof="0" dirty="0" smtClean="0">
                <a:ln w="1905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en-US" sz="8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en-US" sz="8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en-US" sz="8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068960"/>
            <a:ext cx="8280000" cy="288032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en-US" sz="8200" b="1" dirty="0" smtClean="0">
              <a:ln w="1905"/>
              <a:solidFill>
                <a:schemeClr val="accent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8200" b="1" dirty="0" smtClean="0">
                <a:ln w="1905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  <a:ea typeface="+mj-ea"/>
                <a:cs typeface="+mj-cs"/>
              </a:rPr>
              <a:t>внимание!</a:t>
            </a:r>
            <a:r>
              <a:rPr kumimoji="0" lang="ru-RU" altLang="en-US" sz="4400" b="1" u="none" strike="noStrike" kern="1200" normalizeH="0" baseline="0" noProof="0" dirty="0" smtClean="0">
                <a:ln w="1905"/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ru-RU" altLang="en-US" sz="4400" b="1" u="none" strike="noStrike" kern="1200" normalizeH="0" baseline="0" noProof="0" dirty="0" smtClean="0">
                <a:ln w="1905"/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altLang="en-US" sz="4400" b="1" u="none" strike="noStrike" kern="1200" normalizeH="0" baseline="0" noProof="0" dirty="0">
              <a:ln w="1905"/>
              <a:solidFill>
                <a:srgbClr val="00B0F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y_3bfe9bf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854" b="3854"/>
          <a:stretch>
            <a:fillRect/>
          </a:stretch>
        </p:blipFill>
        <p:spPr>
          <a:xfrm>
            <a:off x="179512" y="260648"/>
            <a:ext cx="5184576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508104" y="332656"/>
            <a:ext cx="3384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чего начинается Родина?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нелегкий вопрос.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Прежде всего – это место,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ты родился и рос,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ты учился , трудился,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ты друзей заводил…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Родина – край твой родимый,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Тот, что с детства нам  мил!</a:t>
            </a:r>
          </a:p>
        </p:txBody>
      </p:sp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Наша родина -Россия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932040" y="4149080"/>
            <a:ext cx="3672408" cy="1656184"/>
          </a:xfrm>
        </p:spPr>
        <p:txBody>
          <a:bodyPr>
            <a:noAutofit/>
          </a:bodyPr>
          <a:lstStyle/>
          <a:p>
            <a:pPr algn="ctr"/>
            <a:r>
              <a:rPr lang="ru-RU" sz="1600" b="0" dirty="0" smtClean="0">
                <a:solidFill>
                  <a:schemeClr val="bg2">
                    <a:lumMod val="50000"/>
                  </a:schemeClr>
                </a:solidFill>
              </a:rPr>
              <a:t>Государственный флаг Российской федерации  представляет  собой прямоугольное полотнище, состоящее из трех цветов: белый-  означает мир, чистоту, совершенство; синий- цвет верности, постоянства; красный- символизирует энергию, силу, кровь пролитую за Отечество.</a:t>
            </a:r>
          </a:p>
        </p:txBody>
      </p:sp>
      <p:pic>
        <p:nvPicPr>
          <p:cNvPr id="8" name="Содержимое 7" descr="flag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484784"/>
            <a:ext cx="2520280" cy="1872208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95536" y="4005064"/>
            <a:ext cx="3681735" cy="1728192"/>
          </a:xfrm>
        </p:spPr>
        <p:txBody>
          <a:bodyPr>
            <a:noAutofit/>
          </a:bodyPr>
          <a:lstStyle/>
          <a:p>
            <a:pPr algn="ctr"/>
            <a:r>
              <a:rPr lang="ru-RU" sz="1600" b="0" dirty="0" smtClean="0">
                <a:solidFill>
                  <a:schemeClr val="bg2">
                    <a:lumMod val="50000"/>
                  </a:schemeClr>
                </a:solidFill>
              </a:rPr>
              <a:t>Двуглавый орел в нашем гербе является символом единства народов России. Скипетр и держава означают сильную государственную власть, защиту страны и ее единство. Всадник на щите- не только символ столицы России, но и олицетворение победы добра над злом.</a:t>
            </a:r>
            <a:endParaRPr lang="ru-RU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gerb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484784"/>
            <a:ext cx="1905000" cy="2161034"/>
          </a:xfrm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/>
              <a:contourClr>
                <a:schemeClr val="accent1"/>
              </a:contourClr>
            </a:sp3d>
          </a:bodyPr>
          <a:lstStyle/>
          <a:p>
            <a:r>
              <a:rPr lang="ru-RU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Моя любимая </a:t>
            </a:r>
            <a:br>
              <a:rPr lang="ru-RU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Республика Татарстан</a:t>
            </a:r>
            <a:endParaRPr lang="ru-RU" dirty="0">
              <a:ln w="1905"/>
              <a:solidFill>
                <a:schemeClr val="bg2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4860032" y="3717032"/>
            <a:ext cx="3672408" cy="2304256"/>
          </a:xfrm>
        </p:spPr>
        <p:txBody>
          <a:bodyPr>
            <a:noAutofit/>
          </a:bodyPr>
          <a:lstStyle/>
          <a:p>
            <a:pPr algn="ctr"/>
            <a:r>
              <a:rPr lang="ru-RU" sz="1600" b="0" dirty="0" smtClean="0">
                <a:solidFill>
                  <a:schemeClr val="bg2">
                    <a:lumMod val="50000"/>
                  </a:schemeClr>
                </a:solidFill>
              </a:rPr>
              <a:t>Государственный флаг Республики Татарстан представляет собой прямоугольное полотнище с горизонтальными полосами зеленого, белого и красного цветов . Зеленый – зелень весны, возрождение; белый- цвет чистоты; красный – зрелость, энергию, силу.</a:t>
            </a:r>
            <a:endParaRPr lang="ru-RU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tatr_fl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628800"/>
            <a:ext cx="2304256" cy="1944216"/>
          </a:xfrm>
        </p:spPr>
      </p:pic>
      <p:pic>
        <p:nvPicPr>
          <p:cNvPr id="8" name="Содержимое 7" descr="g433_tatarstan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2304256" cy="2232248"/>
          </a:xfrm>
        </p:spPr>
      </p:pic>
      <p:sp>
        <p:nvSpPr>
          <p:cNvPr id="4" name="Прямоугольник 3"/>
          <p:cNvSpPr/>
          <p:nvPr/>
        </p:nvSpPr>
        <p:spPr>
          <a:xfrm>
            <a:off x="179512" y="3933056"/>
            <a:ext cx="4536504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272B"/>
              </a:buClr>
              <a:buSzPct val="50000"/>
            </a:pPr>
            <a:r>
              <a:rPr lang="ru-RU" sz="1600" dirty="0">
                <a:solidFill>
                  <a:srgbClr val="F7F7FF">
                    <a:lumMod val="50000"/>
                  </a:srgbClr>
                </a:solidFill>
              </a:rPr>
              <a:t>Государственный герб Республики </a:t>
            </a:r>
            <a:r>
              <a:rPr lang="ru-RU" sz="1600" dirty="0" smtClean="0">
                <a:solidFill>
                  <a:srgbClr val="F7F7FF">
                    <a:lumMod val="50000"/>
                  </a:srgbClr>
                </a:solidFill>
              </a:rPr>
              <a:t>Татарстан </a:t>
            </a:r>
            <a:r>
              <a:rPr lang="ru-RU" sz="1600" dirty="0">
                <a:solidFill>
                  <a:srgbClr val="F7F7FF">
                    <a:lumMod val="50000"/>
                  </a:srgbClr>
                </a:solidFill>
              </a:rPr>
              <a:t>представляет собой изображение крылатого барса с круглым щитом на боку,  на фоне диска солнца, помещенного в обрамление из татарского народного орнамента . Герб выполнен в цветах флага Татарстана .  Барс – покровитель граждан республики; солнце- доброе знамение, успех, счастье; круглый щит- означает </a:t>
            </a:r>
            <a:r>
              <a:rPr lang="ru-RU" sz="1600" dirty="0" smtClean="0">
                <a:solidFill>
                  <a:srgbClr val="F7F7FF">
                    <a:lumMod val="50000"/>
                  </a:srgbClr>
                </a:solidFill>
              </a:rPr>
              <a:t>правовую, </a:t>
            </a:r>
            <a:r>
              <a:rPr lang="ru-RU" sz="1600" dirty="0">
                <a:solidFill>
                  <a:srgbClr val="F7F7FF">
                    <a:lumMod val="50000"/>
                  </a:srgbClr>
                </a:solidFill>
              </a:rPr>
              <a:t>экономическую, </a:t>
            </a:r>
            <a:endParaRPr lang="ru-RU" sz="1600" dirty="0" smtClean="0">
              <a:solidFill>
                <a:srgbClr val="F7F7FF">
                  <a:lumMod val="50000"/>
                </a:srgbClr>
              </a:solidFill>
            </a:endParaRPr>
          </a:p>
          <a:p>
            <a:pPr lvl="0" algn="ctr">
              <a:buClr>
                <a:srgbClr val="00272B"/>
              </a:buClr>
              <a:buSzPct val="50000"/>
            </a:pPr>
            <a:r>
              <a:rPr lang="ru-RU" sz="1600" dirty="0" smtClean="0">
                <a:solidFill>
                  <a:srgbClr val="F7F7FF">
                    <a:lumMod val="50000"/>
                  </a:srgbClr>
                </a:solidFill>
              </a:rPr>
              <a:t>силовую </a:t>
            </a:r>
            <a:r>
              <a:rPr lang="ru-RU" sz="1600" dirty="0">
                <a:solidFill>
                  <a:srgbClr val="F7F7FF">
                    <a:lumMod val="50000"/>
                  </a:srgbClr>
                </a:solidFill>
              </a:rPr>
              <a:t>защищенность граждан </a:t>
            </a:r>
            <a:endParaRPr lang="ru-RU" sz="1600" dirty="0" smtClean="0">
              <a:solidFill>
                <a:srgbClr val="F7F7FF">
                  <a:lumMod val="50000"/>
                </a:srgbClr>
              </a:solidFill>
            </a:endParaRPr>
          </a:p>
          <a:p>
            <a:pPr lvl="0" algn="ctr">
              <a:buClr>
                <a:srgbClr val="00272B"/>
              </a:buClr>
              <a:buSzPct val="50000"/>
            </a:pPr>
            <a:r>
              <a:rPr lang="ru-RU" sz="1600" dirty="0" smtClean="0">
                <a:solidFill>
                  <a:srgbClr val="F7F7FF">
                    <a:lumMod val="50000"/>
                  </a:srgbClr>
                </a:solidFill>
              </a:rPr>
              <a:t>Республики </a:t>
            </a:r>
            <a:r>
              <a:rPr lang="ru-RU" sz="1600" dirty="0">
                <a:solidFill>
                  <a:srgbClr val="F7F7FF">
                    <a:lumMod val="50000"/>
                  </a:srgbClr>
                </a:solidFill>
              </a:rPr>
              <a:t>Татарстан.</a:t>
            </a:r>
          </a:p>
        </p:txBody>
      </p:sp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3068960"/>
            <a:ext cx="4978896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Есть такие места в необъятной России,</a:t>
            </a:r>
          </a:p>
          <a:p>
            <a:pPr>
              <a:buNone/>
            </a:pPr>
            <a:r>
              <a:rPr lang="ru-RU" sz="18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на картах больших и не сыщешь.</a:t>
            </a:r>
          </a:p>
          <a:p>
            <a:pPr>
              <a:buNone/>
            </a:pPr>
            <a:r>
              <a:rPr lang="ru-RU" sz="18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По-особому небо там, кажется синим,</a:t>
            </a:r>
          </a:p>
          <a:p>
            <a:pPr>
              <a:buNone/>
            </a:pPr>
            <a:r>
              <a:rPr lang="ru-RU" sz="18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По-особому пахнет там вишни.</a:t>
            </a:r>
          </a:p>
          <a:p>
            <a:pPr>
              <a:buNone/>
            </a:pPr>
            <a:r>
              <a:rPr lang="ru-RU" sz="18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место, где ты появился на свет</a:t>
            </a:r>
          </a:p>
          <a:p>
            <a:pPr>
              <a:buNone/>
            </a:pPr>
            <a:r>
              <a:rPr lang="ru-RU" sz="18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Называют частенько провинцией.</a:t>
            </a:r>
          </a:p>
          <a:p>
            <a:pPr>
              <a:buNone/>
            </a:pPr>
            <a:r>
              <a:rPr lang="ru-RU" sz="18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края прекраснее нет -</a:t>
            </a:r>
          </a:p>
          <a:p>
            <a:pPr>
              <a:buNone/>
            </a:pPr>
            <a:r>
              <a:rPr lang="ru-RU" sz="18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всегда для нас будет единственным!</a:t>
            </a:r>
            <a:endParaRPr lang="ru-RU" sz="1800" b="1" i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y_5e5bb6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39248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y_02e4c3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4176464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animashki-3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8545"/>
            <a:ext cx="1656184" cy="1139455"/>
          </a:xfrm>
          <a:prstGeom prst="rect">
            <a:avLst/>
          </a:prstGeom>
        </p:spPr>
      </p:pic>
      <p:pic>
        <p:nvPicPr>
          <p:cNvPr id="15" name="Рисунок 14" descr="y_fc4f71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60648"/>
            <a:ext cx="413995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_00b5fd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000628" y="142852"/>
            <a:ext cx="3714744" cy="207170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solidFill>
                  <a:schemeClr val="bg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меня есть свое любимое местечко на земле. 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bg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 – мое  село </a:t>
            </a:r>
            <a:r>
              <a:rPr lang="ru-RU" sz="2000" b="1" i="1" dirty="0" err="1" smtClean="0">
                <a:ln w="11430"/>
                <a:solidFill>
                  <a:schemeClr val="bg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Куакбаш</a:t>
            </a:r>
            <a:r>
              <a:rPr lang="ru-RU" sz="2000" b="1" i="1" dirty="0" smtClean="0">
                <a:ln w="11430"/>
                <a:solidFill>
                  <a:schemeClr val="bg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 которое находится в Лениногорском районе Республики Татарстан</a:t>
            </a:r>
            <a:endParaRPr lang="ru-RU" sz="2000" b="1" i="1" dirty="0">
              <a:ln w="11430"/>
              <a:solidFill>
                <a:schemeClr val="bg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Наше село основано примерно </a:t>
            </a:r>
            <a:b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1700 годах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x_51ba82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32048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076057" y="1556792"/>
            <a:ext cx="4067944" cy="2304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Три сотни лет назад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Село мое родное родилось.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Три сотни лет подряд,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три века миновало,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В историю ушло,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с историей сплелось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 descr="x_1bf8a5ab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3506" y="3501008"/>
            <a:ext cx="4260982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5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x_bcad1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4716016" cy="4449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57192" y="1142984"/>
            <a:ext cx="4186808" cy="49503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24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Наше село окружают горы. Население занимается растениеводством и животноводством.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В </a:t>
            </a:r>
            <a:r>
              <a:rPr lang="ru-RU" sz="2400" b="1" i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давние времена наши предки славились конокрадством . </a:t>
            </a:r>
            <a:endParaRPr lang="ru-RU" sz="2400" b="1" i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i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Исходя </a:t>
            </a:r>
            <a:r>
              <a:rPr lang="ru-RU" sz="2400" b="1" i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 этого мы придумали герб </a:t>
            </a:r>
            <a:endParaRPr lang="ru-RU" sz="2400" b="1" i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i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своего </a:t>
            </a:r>
            <a:r>
              <a:rPr lang="ru-RU" sz="2400" b="1" i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села. </a:t>
            </a:r>
            <a:endParaRPr lang="ru-RU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0"/>
            <a:ext cx="8229600" cy="135332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Мое село расположено в очень красивом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уголке Татарстана. У нас высокие горы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и густые леса, чистые реки и красивые луга.</a:t>
            </a:r>
          </a:p>
        </p:txBody>
      </p:sp>
      <p:pic>
        <p:nvPicPr>
          <p:cNvPr id="4" name="Рисунок 3" descr="x_16dabe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17646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y_796f1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000504"/>
            <a:ext cx="4534794" cy="2596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x_2592da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196752"/>
            <a:ext cx="4067944" cy="2660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G6HI3CAWD1XO1CAKEL16BCABE4C9TCA6B26O0CAQR9PTICAL7U6HBCA9IYL1KCAMHFSD0CAQ8PR12CA3I6PWUCAPE047HCA1LGJEECAESMJ7QCAS2360BCA0N175PCAMJ666FCAVTVLGJCAD8C2F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429132"/>
            <a:ext cx="3059832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648</Words>
  <Application>Microsoft Office PowerPoint</Application>
  <PresentationFormat>Экран (4:3)</PresentationFormat>
  <Paragraphs>92</Paragraphs>
  <Slides>19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Welcome</vt:lpstr>
      <vt:lpstr>Милый сердцу уголок</vt:lpstr>
      <vt:lpstr>Слайд 2</vt:lpstr>
      <vt:lpstr>Наша родина -Россия</vt:lpstr>
      <vt:lpstr>Моя любимая  Республика Татарстан</vt:lpstr>
      <vt:lpstr>Слайд 5</vt:lpstr>
      <vt:lpstr>Слайд 6</vt:lpstr>
      <vt:lpstr>Наше село основано примерно   в 1700 годах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Совет</cp:lastModifiedBy>
  <cp:revision>104</cp:revision>
  <dcterms:created xsi:type="dcterms:W3CDTF">2012-04-18T08:37:28Z</dcterms:created>
  <dcterms:modified xsi:type="dcterms:W3CDTF">2012-06-19T10:50:38Z</dcterms:modified>
</cp:coreProperties>
</file>